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8288000" cy="10287000"/>
  <p:notesSz cx="6858000" cy="9144000"/>
  <p:embeddedFontLst>
    <p:embeddedFont>
      <p:font typeface="Calibri" panose="020F0502020204030204" pitchFamily="34" charset="0"/>
      <p:regular r:id="rId20"/>
      <p:bold r:id="rId21"/>
      <p:italic r:id="rId22"/>
      <p:boldItalic r:id="rId23"/>
    </p:embeddedFont>
    <p:embeddedFont>
      <p:font typeface="Open Sans Light Bold" panose="020B0604020202020204" charset="0"/>
      <p:regular r:id="rId24"/>
      <p:bold r:id="rId25"/>
    </p:embeddedFont>
    <p:embeddedFont>
      <p:font typeface="Open Sans Light" panose="020B0604020202020204" charset="0"/>
      <p:regular r:id="rId26"/>
      <p:italic r:id="rId27"/>
    </p:embeddedFont>
    <p:embeddedFont>
      <p:font typeface="Anton" panose="020B0604020202020204" charset="0"/>
      <p:regular r:id="rId28"/>
    </p:embeddedFont>
    <p:embeddedFont>
      <p:font typeface="Arialle Bold" panose="020B0604020202020204" charset="0"/>
      <p:regular r:id="rId29"/>
      <p:bold r:id="rId30"/>
    </p:embeddedFont>
    <p:embeddedFont>
      <p:font typeface="Antonio Bold" panose="020B0604020202020204" charset="0"/>
      <p:regular r:id="rId31"/>
      <p:bold r:id="rId32"/>
    </p:embeddedFont>
    <p:embeddedFont>
      <p:font typeface="Arialle" panose="020B0604020202020204" charset="0"/>
      <p:regular r:id="rId33"/>
    </p:embeddedFont>
    <p:embeddedFont>
      <p:font typeface="Arimo"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autoAdjust="0"/>
    <p:restoredTop sz="94626" autoAdjust="0"/>
  </p:normalViewPr>
  <p:slideViewPr>
    <p:cSldViewPr>
      <p:cViewPr varScale="1">
        <p:scale>
          <a:sx n="43" d="100"/>
          <a:sy n="43" d="100"/>
        </p:scale>
        <p:origin x="60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1105617" y="0"/>
            <a:ext cx="7182383" cy="10287000"/>
            <a:chOff x="0" y="0"/>
            <a:chExt cx="4433570" cy="6350000"/>
          </a:xfrm>
        </p:grpSpPr>
        <p:sp>
          <p:nvSpPr>
            <p:cNvPr id="3" name="Freeform 3"/>
            <p:cNvSpPr/>
            <p:nvPr/>
          </p:nvSpPr>
          <p:spPr>
            <a:xfrm>
              <a:off x="0" y="0"/>
              <a:ext cx="4433570" cy="6350000"/>
            </a:xfrm>
            <a:custGeom>
              <a:avLst/>
              <a:gdLst/>
              <a:ahLst/>
              <a:cxnLst/>
              <a:rect l="l" t="t" r="r" b="b"/>
              <a:pathLst>
                <a:path w="4433570" h="6350000">
                  <a:moveTo>
                    <a:pt x="4433570" y="0"/>
                  </a:moveTo>
                  <a:lnTo>
                    <a:pt x="4433570" y="0"/>
                  </a:lnTo>
                  <a:lnTo>
                    <a:pt x="4433570" y="0"/>
                  </a:lnTo>
                  <a:lnTo>
                    <a:pt x="4433570" y="6350000"/>
                  </a:lnTo>
                  <a:lnTo>
                    <a:pt x="4433570" y="6350000"/>
                  </a:lnTo>
                  <a:lnTo>
                    <a:pt x="0" y="6350000"/>
                  </a:lnTo>
                  <a:lnTo>
                    <a:pt x="0" y="6350000"/>
                  </a:lnTo>
                  <a:lnTo>
                    <a:pt x="0" y="4433570"/>
                  </a:lnTo>
                  <a:cubicBezTo>
                    <a:pt x="0" y="1985010"/>
                    <a:pt x="1985010" y="0"/>
                    <a:pt x="4433570" y="0"/>
                  </a:cubicBezTo>
                  <a:close/>
                </a:path>
              </a:pathLst>
            </a:custGeom>
            <a:blipFill>
              <a:blip r:embed="rId2"/>
              <a:stretch>
                <a:fillRect l="-115260" r="-115260"/>
              </a:stretch>
            </a:blipFill>
          </p:spPr>
        </p:sp>
      </p:grpSp>
      <p:pic>
        <p:nvPicPr>
          <p:cNvPr id="4" name="Picture 4"/>
          <p:cNvPicPr>
            <a:picLocks noChangeAspect="1"/>
          </p:cNvPicPr>
          <p:nvPr/>
        </p:nvPicPr>
        <p:blipFill>
          <a:blip r:embed="rId3"/>
          <a:srcRect/>
          <a:stretch>
            <a:fillRect/>
          </a:stretch>
        </p:blipFill>
        <p:spPr>
          <a:xfrm>
            <a:off x="11609582" y="1233646"/>
            <a:ext cx="2515089" cy="2515089"/>
          </a:xfrm>
          <a:prstGeom prst="rect">
            <a:avLst/>
          </a:prstGeom>
        </p:spPr>
      </p:pic>
      <p:pic>
        <p:nvPicPr>
          <p:cNvPr id="5" name="Picture 5"/>
          <p:cNvPicPr>
            <a:picLocks noChangeAspect="1"/>
          </p:cNvPicPr>
          <p:nvPr/>
        </p:nvPicPr>
        <p:blipFill>
          <a:blip r:embed="rId4"/>
          <a:srcRect/>
          <a:stretch>
            <a:fillRect/>
          </a:stretch>
        </p:blipFill>
        <p:spPr>
          <a:xfrm>
            <a:off x="6999562" y="1586952"/>
            <a:ext cx="4288876" cy="904238"/>
          </a:xfrm>
          <a:prstGeom prst="rect">
            <a:avLst/>
          </a:prstGeom>
        </p:spPr>
      </p:pic>
      <p:sp>
        <p:nvSpPr>
          <p:cNvPr id="6" name="TextBox 6"/>
          <p:cNvSpPr txBox="1"/>
          <p:nvPr/>
        </p:nvSpPr>
        <p:spPr>
          <a:xfrm>
            <a:off x="1028700" y="1410581"/>
            <a:ext cx="5130800" cy="352742"/>
          </a:xfrm>
          <a:prstGeom prst="rect">
            <a:avLst/>
          </a:prstGeom>
        </p:spPr>
        <p:txBody>
          <a:bodyPr lIns="0" tIns="0" rIns="0" bIns="0" rtlCol="0" anchor="t">
            <a:spAutoFit/>
          </a:bodyPr>
          <a:lstStyle/>
          <a:p>
            <a:pPr>
              <a:lnSpc>
                <a:spcPts val="2725"/>
              </a:lnSpc>
            </a:pPr>
            <a:r>
              <a:rPr lang="en-US" sz="2725" dirty="0">
                <a:solidFill>
                  <a:srgbClr val="2B1886"/>
                </a:solidFill>
                <a:latin typeface="Antonio Bold"/>
              </a:rPr>
              <a:t>Dr Angela Jackson</a:t>
            </a:r>
          </a:p>
        </p:txBody>
      </p:sp>
      <p:sp>
        <p:nvSpPr>
          <p:cNvPr id="7" name="TextBox 7"/>
          <p:cNvSpPr txBox="1"/>
          <p:nvPr/>
        </p:nvSpPr>
        <p:spPr>
          <a:xfrm>
            <a:off x="1028700" y="4944762"/>
            <a:ext cx="9914685" cy="1112395"/>
          </a:xfrm>
          <a:prstGeom prst="rect">
            <a:avLst/>
          </a:prstGeom>
        </p:spPr>
        <p:txBody>
          <a:bodyPr lIns="0" tIns="0" rIns="0" bIns="0" rtlCol="0" anchor="t">
            <a:spAutoFit/>
          </a:bodyPr>
          <a:lstStyle/>
          <a:p>
            <a:pPr>
              <a:lnSpc>
                <a:spcPts val="8535"/>
              </a:lnSpc>
            </a:pPr>
            <a:r>
              <a:rPr lang="en-US" sz="8535">
                <a:solidFill>
                  <a:srgbClr val="2B1886"/>
                </a:solidFill>
                <a:latin typeface="Anton"/>
              </a:rPr>
              <a:t>A LONG WAY TO THE TOP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5352" y="1668985"/>
            <a:ext cx="6348902" cy="369229"/>
            <a:chOff x="0" y="0"/>
            <a:chExt cx="9826965" cy="571500"/>
          </a:xfrm>
        </p:grpSpPr>
        <p:sp>
          <p:nvSpPr>
            <p:cNvPr id="3" name="Freeform 3"/>
            <p:cNvSpPr/>
            <p:nvPr/>
          </p:nvSpPr>
          <p:spPr>
            <a:xfrm>
              <a:off x="0" y="255270"/>
              <a:ext cx="9826965" cy="69850"/>
            </a:xfrm>
            <a:custGeom>
              <a:avLst/>
              <a:gdLst/>
              <a:ahLst/>
              <a:cxnLst/>
              <a:rect l="l" t="t" r="r" b="b"/>
              <a:pathLst>
                <a:path w="9826965" h="69850">
                  <a:moveTo>
                    <a:pt x="9536135" y="0"/>
                  </a:moveTo>
                  <a:lnTo>
                    <a:pt x="0" y="0"/>
                  </a:lnTo>
                  <a:lnTo>
                    <a:pt x="0" y="69850"/>
                  </a:lnTo>
                  <a:lnTo>
                    <a:pt x="9826965" y="69850"/>
                  </a:lnTo>
                  <a:lnTo>
                    <a:pt x="9826965" y="0"/>
                  </a:lnTo>
                  <a:close/>
                </a:path>
              </a:pathLst>
            </a:custGeom>
            <a:solidFill>
              <a:srgbClr val="2B1886"/>
            </a:solidFill>
          </p:spPr>
        </p:sp>
      </p:grpSp>
      <p:pic>
        <p:nvPicPr>
          <p:cNvPr id="4" name="Picture 4"/>
          <p:cNvPicPr>
            <a:picLocks noChangeAspect="1"/>
          </p:cNvPicPr>
          <p:nvPr/>
        </p:nvPicPr>
        <p:blipFill>
          <a:blip r:embed="rId2"/>
          <a:srcRect l="26758" r="37012"/>
          <a:stretch>
            <a:fillRect/>
          </a:stretch>
        </p:blipFill>
        <p:spPr>
          <a:xfrm>
            <a:off x="-39121" y="-656322"/>
            <a:ext cx="5945090" cy="10943322"/>
          </a:xfrm>
          <a:prstGeom prst="rect">
            <a:avLst/>
          </a:prstGeom>
        </p:spPr>
      </p:pic>
      <p:pic>
        <p:nvPicPr>
          <p:cNvPr id="5" name="Picture 5"/>
          <p:cNvPicPr>
            <a:picLocks noChangeAspect="1"/>
          </p:cNvPicPr>
          <p:nvPr/>
        </p:nvPicPr>
        <p:blipFill>
          <a:blip r:embed="rId3"/>
          <a:srcRect l="72" r="72"/>
          <a:stretch>
            <a:fillRect/>
          </a:stretch>
        </p:blipFill>
        <p:spPr>
          <a:xfrm>
            <a:off x="6805352" y="4957944"/>
            <a:ext cx="9972591" cy="5180934"/>
          </a:xfrm>
          <a:prstGeom prst="rect">
            <a:avLst/>
          </a:prstGeom>
        </p:spPr>
      </p:pic>
      <p:sp>
        <p:nvSpPr>
          <p:cNvPr id="6" name="TextBox 6"/>
          <p:cNvSpPr txBox="1"/>
          <p:nvPr/>
        </p:nvSpPr>
        <p:spPr>
          <a:xfrm>
            <a:off x="6805352" y="1942963"/>
            <a:ext cx="10347232" cy="6336417"/>
          </a:xfrm>
          <a:prstGeom prst="rect">
            <a:avLst/>
          </a:prstGeom>
        </p:spPr>
        <p:txBody>
          <a:bodyPr lIns="0" tIns="0" rIns="0" bIns="0" rtlCol="0" anchor="t">
            <a:spAutoFit/>
          </a:bodyPr>
          <a:lstStyle/>
          <a:p>
            <a:pPr algn="just">
              <a:lnSpc>
                <a:spcPts val="4578"/>
              </a:lnSpc>
            </a:pPr>
            <a:endParaRPr/>
          </a:p>
          <a:p>
            <a:pPr algn="just">
              <a:lnSpc>
                <a:spcPts val="4578"/>
              </a:lnSpc>
            </a:pPr>
            <a:r>
              <a:rPr lang="en-US" sz="3114">
                <a:solidFill>
                  <a:srgbClr val="2B1886"/>
                </a:solidFill>
                <a:latin typeface="Arialle"/>
              </a:rPr>
              <a:t>NSW Social Services Sector employs 240,000 people and provides services to 1 million people each year.</a:t>
            </a:r>
          </a:p>
          <a:p>
            <a:pPr algn="just">
              <a:lnSpc>
                <a:spcPts val="4578"/>
              </a:lnSpc>
            </a:pPr>
            <a:endParaRPr lang="en-US" sz="3114">
              <a:solidFill>
                <a:srgbClr val="2B1886"/>
              </a:solidFill>
              <a:latin typeface="Arialle"/>
            </a:endParaRPr>
          </a:p>
          <a:p>
            <a:pPr algn="just">
              <a:lnSpc>
                <a:spcPts val="4578"/>
              </a:lnSpc>
            </a:pPr>
            <a:r>
              <a:rPr lang="en-US" sz="3114">
                <a:solidFill>
                  <a:srgbClr val="2B1886"/>
                </a:solidFill>
                <a:latin typeface="Arialle Bold"/>
              </a:rPr>
              <a:t>Pre-Pandemic Growth in Jobs</a:t>
            </a:r>
          </a:p>
          <a:p>
            <a:pPr algn="just">
              <a:lnSpc>
                <a:spcPts val="4578"/>
              </a:lnSpc>
            </a:pPr>
            <a:endParaRPr lang="en-US" sz="3114">
              <a:solidFill>
                <a:srgbClr val="2B1886"/>
              </a:solidFill>
              <a:latin typeface="Arialle Bold"/>
            </a:endParaRPr>
          </a:p>
          <a:p>
            <a:pPr algn="just">
              <a:lnSpc>
                <a:spcPts val="4578"/>
              </a:lnSpc>
            </a:pPr>
            <a:endParaRPr lang="en-US" sz="3114">
              <a:solidFill>
                <a:srgbClr val="2B1886"/>
              </a:solidFill>
              <a:latin typeface="Arialle Bold"/>
            </a:endParaRPr>
          </a:p>
          <a:p>
            <a:pPr algn="just">
              <a:lnSpc>
                <a:spcPts val="4578"/>
              </a:lnSpc>
            </a:pPr>
            <a:endParaRPr lang="en-US" sz="3114">
              <a:solidFill>
                <a:srgbClr val="2B1886"/>
              </a:solidFill>
              <a:latin typeface="Arialle Bold"/>
            </a:endParaRPr>
          </a:p>
          <a:p>
            <a:pPr algn="just">
              <a:lnSpc>
                <a:spcPts val="4578"/>
              </a:lnSpc>
            </a:pPr>
            <a:endParaRPr lang="en-US" sz="3114">
              <a:solidFill>
                <a:srgbClr val="2B1886"/>
              </a:solidFill>
              <a:latin typeface="Arialle Bold"/>
            </a:endParaRPr>
          </a:p>
          <a:p>
            <a:pPr algn="just">
              <a:lnSpc>
                <a:spcPts val="4360"/>
              </a:lnSpc>
            </a:pPr>
            <a:endParaRPr lang="en-US" sz="3114">
              <a:solidFill>
                <a:srgbClr val="2B1886"/>
              </a:solidFill>
              <a:latin typeface="Arialle Bold"/>
            </a:endParaRPr>
          </a:p>
          <a:p>
            <a:pPr marL="0" lvl="0" indent="0" algn="just">
              <a:lnSpc>
                <a:spcPts val="4360"/>
              </a:lnSpc>
              <a:spcBef>
                <a:spcPct val="0"/>
              </a:spcBef>
            </a:pPr>
            <a:endParaRPr lang="en-US" sz="3114">
              <a:solidFill>
                <a:srgbClr val="2B1886"/>
              </a:solidFill>
              <a:latin typeface="Arialle Bold"/>
            </a:endParaRPr>
          </a:p>
        </p:txBody>
      </p:sp>
      <p:sp>
        <p:nvSpPr>
          <p:cNvPr id="7" name="TextBox 7"/>
          <p:cNvSpPr txBox="1"/>
          <p:nvPr/>
        </p:nvSpPr>
        <p:spPr>
          <a:xfrm>
            <a:off x="6805352" y="859360"/>
            <a:ext cx="9586559" cy="809625"/>
          </a:xfrm>
          <a:prstGeom prst="rect">
            <a:avLst/>
          </a:prstGeom>
        </p:spPr>
        <p:txBody>
          <a:bodyPr lIns="0" tIns="0" rIns="0" bIns="0" rtlCol="0" anchor="t">
            <a:spAutoFit/>
          </a:bodyPr>
          <a:lstStyle/>
          <a:p>
            <a:pPr>
              <a:lnSpc>
                <a:spcPts val="6000"/>
              </a:lnSpc>
            </a:pPr>
            <a:r>
              <a:rPr lang="en-US" sz="6000">
                <a:solidFill>
                  <a:srgbClr val="FF914D"/>
                </a:solidFill>
                <a:latin typeface="Anton"/>
              </a:rPr>
              <a:t>Sector 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sp>
        <p:nvSpPr>
          <p:cNvPr id="2" name="TextBox 2"/>
          <p:cNvSpPr txBox="1"/>
          <p:nvPr/>
        </p:nvSpPr>
        <p:spPr>
          <a:xfrm>
            <a:off x="1028700" y="1133475"/>
            <a:ext cx="12241255" cy="809625"/>
          </a:xfrm>
          <a:prstGeom prst="rect">
            <a:avLst/>
          </a:prstGeom>
        </p:spPr>
        <p:txBody>
          <a:bodyPr lIns="0" tIns="0" rIns="0" bIns="0" rtlCol="0" anchor="t">
            <a:spAutoFit/>
          </a:bodyPr>
          <a:lstStyle/>
          <a:p>
            <a:pPr>
              <a:lnSpc>
                <a:spcPts val="6000"/>
              </a:lnSpc>
            </a:pPr>
            <a:r>
              <a:rPr lang="en-US" sz="6000">
                <a:solidFill>
                  <a:srgbClr val="01026C"/>
                </a:solidFill>
                <a:latin typeface="Anton"/>
              </a:rPr>
              <a:t>Women Dominate - But Not Leadership</a:t>
            </a:r>
          </a:p>
        </p:txBody>
      </p:sp>
      <p:pic>
        <p:nvPicPr>
          <p:cNvPr id="3" name="Picture 3"/>
          <p:cNvPicPr>
            <a:picLocks noChangeAspect="1"/>
          </p:cNvPicPr>
          <p:nvPr/>
        </p:nvPicPr>
        <p:blipFill>
          <a:blip r:embed="rId2"/>
          <a:srcRect/>
          <a:stretch>
            <a:fillRect/>
          </a:stretch>
        </p:blipFill>
        <p:spPr>
          <a:xfrm>
            <a:off x="16064486" y="1459581"/>
            <a:ext cx="2093526" cy="2093526"/>
          </a:xfrm>
          <a:prstGeom prst="rect">
            <a:avLst/>
          </a:prstGeom>
        </p:spPr>
      </p:pic>
      <p:sp>
        <p:nvSpPr>
          <p:cNvPr id="4" name="TextBox 4"/>
          <p:cNvSpPr txBox="1"/>
          <p:nvPr/>
        </p:nvSpPr>
        <p:spPr>
          <a:xfrm>
            <a:off x="1162830" y="7010374"/>
            <a:ext cx="3875336" cy="3349403"/>
          </a:xfrm>
          <a:prstGeom prst="rect">
            <a:avLst/>
          </a:prstGeom>
        </p:spPr>
        <p:txBody>
          <a:bodyPr lIns="0" tIns="0" rIns="0" bIns="0" rtlCol="0" anchor="t">
            <a:spAutoFit/>
          </a:bodyPr>
          <a:lstStyle/>
          <a:p>
            <a:pPr algn="ctr">
              <a:lnSpc>
                <a:spcPts val="4200"/>
              </a:lnSpc>
            </a:pPr>
            <a:r>
              <a:rPr lang="en-US" sz="3000">
                <a:solidFill>
                  <a:srgbClr val="01026C"/>
                </a:solidFill>
                <a:latin typeface="Arialle"/>
              </a:rPr>
              <a:t>75 per cent of workers </a:t>
            </a:r>
          </a:p>
          <a:p>
            <a:pPr algn="ctr">
              <a:lnSpc>
                <a:spcPts val="4200"/>
              </a:lnSpc>
            </a:pPr>
            <a:r>
              <a:rPr lang="en-US" sz="3000">
                <a:solidFill>
                  <a:srgbClr val="01026C"/>
                </a:solidFill>
                <a:latin typeface="Arialle"/>
              </a:rPr>
              <a:t>are women </a:t>
            </a:r>
          </a:p>
          <a:p>
            <a:pPr algn="ctr">
              <a:lnSpc>
                <a:spcPts val="4574"/>
              </a:lnSpc>
            </a:pPr>
            <a:endParaRPr lang="en-US" sz="3000">
              <a:solidFill>
                <a:srgbClr val="01026C"/>
              </a:solidFill>
              <a:latin typeface="Arialle"/>
            </a:endParaRPr>
          </a:p>
          <a:p>
            <a:pPr algn="ctr">
              <a:lnSpc>
                <a:spcPts val="4574"/>
              </a:lnSpc>
            </a:pPr>
            <a:endParaRPr lang="en-US" sz="3000">
              <a:solidFill>
                <a:srgbClr val="01026C"/>
              </a:solidFill>
              <a:latin typeface="Arialle"/>
            </a:endParaRPr>
          </a:p>
          <a:p>
            <a:pPr algn="ctr">
              <a:lnSpc>
                <a:spcPts val="4574"/>
              </a:lnSpc>
            </a:pPr>
            <a:endParaRPr lang="en-US" sz="3000">
              <a:solidFill>
                <a:srgbClr val="01026C"/>
              </a:solidFill>
              <a:latin typeface="Arialle"/>
            </a:endParaRPr>
          </a:p>
          <a:p>
            <a:pPr algn="ctr">
              <a:lnSpc>
                <a:spcPts val="4574"/>
              </a:lnSpc>
            </a:pPr>
            <a:endParaRPr lang="en-US" sz="3000">
              <a:solidFill>
                <a:srgbClr val="01026C"/>
              </a:solidFill>
              <a:latin typeface="Arialle"/>
            </a:endParaRPr>
          </a:p>
        </p:txBody>
      </p:sp>
      <p:grpSp>
        <p:nvGrpSpPr>
          <p:cNvPr id="5" name="Group 5"/>
          <p:cNvGrpSpPr/>
          <p:nvPr/>
        </p:nvGrpSpPr>
        <p:grpSpPr>
          <a:xfrm>
            <a:off x="1028700" y="4219611"/>
            <a:ext cx="4143596" cy="2071798"/>
            <a:chOff x="0" y="0"/>
            <a:chExt cx="5524794" cy="2762397"/>
          </a:xfrm>
        </p:grpSpPr>
        <p:grpSp>
          <p:nvGrpSpPr>
            <p:cNvPr id="6" name="Group 6"/>
            <p:cNvGrpSpPr>
              <a:grpSpLocks noChangeAspect="1"/>
            </p:cNvGrpSpPr>
            <p:nvPr/>
          </p:nvGrpSpPr>
          <p:grpSpPr>
            <a:xfrm>
              <a:off x="0" y="0"/>
              <a:ext cx="5524794" cy="2762397"/>
              <a:chOff x="0" y="0"/>
              <a:chExt cx="2540000" cy="1270000"/>
            </a:xfrm>
          </p:grpSpPr>
          <p:sp>
            <p:nvSpPr>
              <p:cNvPr id="7" name="Freeform 7"/>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32000" y="1264333"/>
                    </a:lnTo>
                    <a:cubicBezTo>
                      <a:pt x="2030124" y="844822"/>
                      <a:pt x="1689515" y="505733"/>
                      <a:pt x="1270000" y="505733"/>
                    </a:cubicBezTo>
                    <a:cubicBezTo>
                      <a:pt x="850485" y="505733"/>
                      <a:pt x="509876" y="844822"/>
                      <a:pt x="508000" y="1264333"/>
                    </a:cubicBezTo>
                    <a:close/>
                  </a:path>
                </a:pathLst>
              </a:custGeom>
              <a:solidFill>
                <a:srgbClr val="FFFFFF"/>
              </a:solidFill>
            </p:spPr>
          </p:sp>
          <p:sp>
            <p:nvSpPr>
              <p:cNvPr id="8" name="Freeform 8"/>
              <p:cNvSpPr/>
              <p:nvPr/>
            </p:nvSpPr>
            <p:spPr>
              <a:xfrm>
                <a:off x="0" y="-99899"/>
                <a:ext cx="2168026" cy="1369899"/>
              </a:xfrm>
              <a:custGeom>
                <a:avLst/>
                <a:gdLst/>
                <a:ahLst/>
                <a:cxnLst/>
                <a:rect l="l" t="t" r="r" b="b"/>
                <a:pathLst>
                  <a:path w="2168026" h="1369899">
                    <a:moveTo>
                      <a:pt x="0" y="1369899"/>
                    </a:moveTo>
                    <a:cubicBezTo>
                      <a:pt x="0" y="856232"/>
                      <a:pt x="309426" y="393144"/>
                      <a:pt x="783992" y="196572"/>
                    </a:cubicBezTo>
                    <a:cubicBezTo>
                      <a:pt x="1258559" y="0"/>
                      <a:pt x="1804808" y="108656"/>
                      <a:pt x="2168026" y="471873"/>
                    </a:cubicBezTo>
                    <a:lnTo>
                      <a:pt x="1808815" y="831084"/>
                    </a:lnTo>
                    <a:cubicBezTo>
                      <a:pt x="1590885" y="613153"/>
                      <a:pt x="1263135" y="547960"/>
                      <a:pt x="978395" y="665903"/>
                    </a:cubicBezTo>
                    <a:cubicBezTo>
                      <a:pt x="693655" y="783846"/>
                      <a:pt x="508000" y="1061699"/>
                      <a:pt x="508000" y="1369899"/>
                    </a:cubicBezTo>
                    <a:close/>
                  </a:path>
                </a:pathLst>
              </a:custGeom>
              <a:solidFill>
                <a:srgbClr val="2B1886"/>
              </a:solidFill>
            </p:spPr>
          </p:sp>
        </p:grpSp>
      </p:grpSp>
      <p:grpSp>
        <p:nvGrpSpPr>
          <p:cNvPr id="9" name="Group 9"/>
          <p:cNvGrpSpPr/>
          <p:nvPr/>
        </p:nvGrpSpPr>
        <p:grpSpPr>
          <a:xfrm>
            <a:off x="7072202" y="4331600"/>
            <a:ext cx="4143596" cy="2071798"/>
            <a:chOff x="0" y="0"/>
            <a:chExt cx="5524794" cy="2762397"/>
          </a:xfrm>
        </p:grpSpPr>
        <p:grpSp>
          <p:nvGrpSpPr>
            <p:cNvPr id="10" name="Group 10"/>
            <p:cNvGrpSpPr>
              <a:grpSpLocks noChangeAspect="1"/>
            </p:cNvGrpSpPr>
            <p:nvPr/>
          </p:nvGrpSpPr>
          <p:grpSpPr>
            <a:xfrm>
              <a:off x="0" y="0"/>
              <a:ext cx="5524794" cy="2762397"/>
              <a:chOff x="0" y="0"/>
              <a:chExt cx="2540000" cy="1270000"/>
            </a:xfrm>
          </p:grpSpPr>
          <p:sp>
            <p:nvSpPr>
              <p:cNvPr id="11" name="Freeform 11"/>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32000" y="1264333"/>
                    </a:lnTo>
                    <a:cubicBezTo>
                      <a:pt x="2030124" y="844822"/>
                      <a:pt x="1689515" y="505733"/>
                      <a:pt x="1270000" y="505733"/>
                    </a:cubicBezTo>
                    <a:cubicBezTo>
                      <a:pt x="850485" y="505733"/>
                      <a:pt x="509876" y="844822"/>
                      <a:pt x="508000" y="1264333"/>
                    </a:cubicBezTo>
                    <a:close/>
                  </a:path>
                </a:pathLst>
              </a:custGeom>
              <a:solidFill>
                <a:srgbClr val="FFFFFF"/>
              </a:solidFill>
            </p:spPr>
          </p:sp>
          <p:sp>
            <p:nvSpPr>
              <p:cNvPr id="12" name="Freeform 12"/>
              <p:cNvSpPr/>
              <p:nvPr/>
            </p:nvSpPr>
            <p:spPr>
              <a:xfrm>
                <a:off x="0" y="523513"/>
                <a:ext cx="653529" cy="746487"/>
              </a:xfrm>
              <a:custGeom>
                <a:avLst/>
                <a:gdLst/>
                <a:ahLst/>
                <a:cxnLst/>
                <a:rect l="l" t="t" r="r" b="b"/>
                <a:pathLst>
                  <a:path w="653529" h="746487">
                    <a:moveTo>
                      <a:pt x="0" y="746487"/>
                    </a:moveTo>
                    <a:cubicBezTo>
                      <a:pt x="0" y="478289"/>
                      <a:pt x="84906" y="216976"/>
                      <a:pt x="242548" y="0"/>
                    </a:cubicBezTo>
                    <a:lnTo>
                      <a:pt x="653529" y="298595"/>
                    </a:lnTo>
                    <a:cubicBezTo>
                      <a:pt x="558943" y="428781"/>
                      <a:pt x="508000" y="585568"/>
                      <a:pt x="508000" y="746487"/>
                    </a:cubicBezTo>
                    <a:close/>
                  </a:path>
                </a:pathLst>
              </a:custGeom>
              <a:solidFill>
                <a:srgbClr val="2B1886"/>
              </a:solidFill>
            </p:spPr>
          </p:sp>
        </p:grpSp>
      </p:grpSp>
      <p:sp>
        <p:nvSpPr>
          <p:cNvPr id="13" name="TextBox 13"/>
          <p:cNvSpPr txBox="1"/>
          <p:nvPr/>
        </p:nvSpPr>
        <p:spPr>
          <a:xfrm>
            <a:off x="6913396" y="7010374"/>
            <a:ext cx="4461208" cy="3733257"/>
          </a:xfrm>
          <a:prstGeom prst="rect">
            <a:avLst/>
          </a:prstGeom>
        </p:spPr>
        <p:txBody>
          <a:bodyPr lIns="0" tIns="0" rIns="0" bIns="0" rtlCol="0" anchor="t">
            <a:spAutoFit/>
          </a:bodyPr>
          <a:lstStyle/>
          <a:p>
            <a:pPr algn="ctr">
              <a:lnSpc>
                <a:spcPts val="4200"/>
              </a:lnSpc>
            </a:pPr>
            <a:r>
              <a:rPr lang="en-US" sz="3000">
                <a:solidFill>
                  <a:srgbClr val="01026C"/>
                </a:solidFill>
                <a:latin typeface="Arialle"/>
              </a:rPr>
              <a:t>20 per cent of Board Chairs </a:t>
            </a:r>
          </a:p>
          <a:p>
            <a:pPr algn="ctr">
              <a:lnSpc>
                <a:spcPts val="4200"/>
              </a:lnSpc>
            </a:pPr>
            <a:r>
              <a:rPr lang="en-US" sz="3000">
                <a:solidFill>
                  <a:srgbClr val="01026C"/>
                </a:solidFill>
                <a:latin typeface="Arialle"/>
              </a:rPr>
              <a:t>are women</a:t>
            </a:r>
          </a:p>
          <a:p>
            <a:pPr algn="ctr">
              <a:lnSpc>
                <a:spcPts val="4259"/>
              </a:lnSpc>
            </a:pPr>
            <a:endParaRPr lang="en-US" sz="3000">
              <a:solidFill>
                <a:srgbClr val="01026C"/>
              </a:solidFill>
              <a:latin typeface="Arialle"/>
            </a:endParaRPr>
          </a:p>
          <a:p>
            <a:pPr algn="ctr">
              <a:lnSpc>
                <a:spcPts val="4259"/>
              </a:lnSpc>
            </a:pPr>
            <a:endParaRPr lang="en-US" sz="3000">
              <a:solidFill>
                <a:srgbClr val="01026C"/>
              </a:solidFill>
              <a:latin typeface="Arialle"/>
            </a:endParaRPr>
          </a:p>
          <a:p>
            <a:pPr algn="ctr">
              <a:lnSpc>
                <a:spcPts val="4259"/>
              </a:lnSpc>
            </a:pPr>
            <a:endParaRPr lang="en-US" sz="3000">
              <a:solidFill>
                <a:srgbClr val="01026C"/>
              </a:solidFill>
              <a:latin typeface="Arialle"/>
            </a:endParaRPr>
          </a:p>
          <a:p>
            <a:pPr algn="ctr">
              <a:lnSpc>
                <a:spcPts val="4259"/>
              </a:lnSpc>
            </a:pPr>
            <a:endParaRPr lang="en-US" sz="3000">
              <a:solidFill>
                <a:srgbClr val="01026C"/>
              </a:solidFill>
              <a:latin typeface="Arialle"/>
            </a:endParaRPr>
          </a:p>
        </p:txBody>
      </p:sp>
      <p:sp>
        <p:nvSpPr>
          <p:cNvPr id="14" name="TextBox 14"/>
          <p:cNvSpPr txBox="1"/>
          <p:nvPr/>
        </p:nvSpPr>
        <p:spPr>
          <a:xfrm>
            <a:off x="13954260" y="7010374"/>
            <a:ext cx="3557811" cy="3125246"/>
          </a:xfrm>
          <a:prstGeom prst="rect">
            <a:avLst/>
          </a:prstGeom>
        </p:spPr>
        <p:txBody>
          <a:bodyPr lIns="0" tIns="0" rIns="0" bIns="0" rtlCol="0" anchor="t">
            <a:spAutoFit/>
          </a:bodyPr>
          <a:lstStyle/>
          <a:p>
            <a:pPr algn="ctr">
              <a:lnSpc>
                <a:spcPts val="4200"/>
              </a:lnSpc>
            </a:pPr>
            <a:r>
              <a:rPr lang="en-US" sz="3000">
                <a:solidFill>
                  <a:srgbClr val="01026C"/>
                </a:solidFill>
                <a:latin typeface="Arialle"/>
              </a:rPr>
              <a:t>45 per cent of CEOs </a:t>
            </a:r>
          </a:p>
          <a:p>
            <a:pPr algn="ctr">
              <a:lnSpc>
                <a:spcPts val="4200"/>
              </a:lnSpc>
            </a:pPr>
            <a:r>
              <a:rPr lang="en-US" sz="3000">
                <a:solidFill>
                  <a:srgbClr val="01026C"/>
                </a:solidFill>
                <a:latin typeface="Arialle"/>
              </a:rPr>
              <a:t>are women</a:t>
            </a:r>
          </a:p>
          <a:p>
            <a:pPr algn="ctr">
              <a:lnSpc>
                <a:spcPts val="4084"/>
              </a:lnSpc>
            </a:pPr>
            <a:endParaRPr lang="en-US" sz="3000">
              <a:solidFill>
                <a:srgbClr val="01026C"/>
              </a:solidFill>
              <a:latin typeface="Arialle"/>
            </a:endParaRPr>
          </a:p>
          <a:p>
            <a:pPr algn="ctr">
              <a:lnSpc>
                <a:spcPts val="4084"/>
              </a:lnSpc>
            </a:pPr>
            <a:endParaRPr lang="en-US" sz="3000">
              <a:solidFill>
                <a:srgbClr val="01026C"/>
              </a:solidFill>
              <a:latin typeface="Arialle"/>
            </a:endParaRPr>
          </a:p>
          <a:p>
            <a:pPr algn="ctr">
              <a:lnSpc>
                <a:spcPts val="4084"/>
              </a:lnSpc>
            </a:pPr>
            <a:endParaRPr lang="en-US" sz="3000">
              <a:solidFill>
                <a:srgbClr val="01026C"/>
              </a:solidFill>
              <a:latin typeface="Arialle"/>
            </a:endParaRPr>
          </a:p>
          <a:p>
            <a:pPr algn="ctr">
              <a:lnSpc>
                <a:spcPts val="4084"/>
              </a:lnSpc>
            </a:pPr>
            <a:endParaRPr lang="en-US" sz="3000">
              <a:solidFill>
                <a:srgbClr val="01026C"/>
              </a:solidFill>
              <a:latin typeface="Arialle"/>
            </a:endParaRPr>
          </a:p>
        </p:txBody>
      </p:sp>
      <p:grpSp>
        <p:nvGrpSpPr>
          <p:cNvPr id="15" name="Group 15"/>
          <p:cNvGrpSpPr/>
          <p:nvPr/>
        </p:nvGrpSpPr>
        <p:grpSpPr>
          <a:xfrm>
            <a:off x="13392474" y="4355600"/>
            <a:ext cx="4119596" cy="2059798"/>
            <a:chOff x="0" y="0"/>
            <a:chExt cx="5492795" cy="2746397"/>
          </a:xfrm>
        </p:grpSpPr>
        <p:grpSp>
          <p:nvGrpSpPr>
            <p:cNvPr id="16" name="Group 16"/>
            <p:cNvGrpSpPr>
              <a:grpSpLocks noChangeAspect="1"/>
            </p:cNvGrpSpPr>
            <p:nvPr/>
          </p:nvGrpSpPr>
          <p:grpSpPr>
            <a:xfrm>
              <a:off x="0" y="0"/>
              <a:ext cx="5492795" cy="2746397"/>
              <a:chOff x="0" y="0"/>
              <a:chExt cx="2540000" cy="1270000"/>
            </a:xfrm>
          </p:grpSpPr>
          <p:sp>
            <p:nvSpPr>
              <p:cNvPr id="17" name="Freeform 17"/>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32000" y="1264333"/>
                    </a:lnTo>
                    <a:cubicBezTo>
                      <a:pt x="2030124" y="844822"/>
                      <a:pt x="1689515" y="505733"/>
                      <a:pt x="1270000" y="505733"/>
                    </a:cubicBezTo>
                    <a:cubicBezTo>
                      <a:pt x="850485" y="505733"/>
                      <a:pt x="509876" y="844822"/>
                      <a:pt x="508000" y="1264333"/>
                    </a:cubicBezTo>
                    <a:close/>
                  </a:path>
                </a:pathLst>
              </a:custGeom>
              <a:solidFill>
                <a:srgbClr val="FFFFFF"/>
              </a:solidFill>
            </p:spPr>
          </p:sp>
          <p:sp>
            <p:nvSpPr>
              <p:cNvPr id="18" name="Freeform 18"/>
              <p:cNvSpPr/>
              <p:nvPr/>
            </p:nvSpPr>
            <p:spPr>
              <a:xfrm>
                <a:off x="0" y="15636"/>
                <a:ext cx="1150797" cy="1254364"/>
              </a:xfrm>
              <a:custGeom>
                <a:avLst/>
                <a:gdLst/>
                <a:ahLst/>
                <a:cxnLst/>
                <a:rect l="l" t="t" r="r" b="b"/>
                <a:pathLst>
                  <a:path w="1150797" h="1254364">
                    <a:moveTo>
                      <a:pt x="0" y="1254364"/>
                    </a:moveTo>
                    <a:cubicBezTo>
                      <a:pt x="0" y="629660"/>
                      <a:pt x="454316" y="97725"/>
                      <a:pt x="1071328" y="0"/>
                    </a:cubicBezTo>
                    <a:lnTo>
                      <a:pt x="1150797" y="501746"/>
                    </a:lnTo>
                    <a:cubicBezTo>
                      <a:pt x="780589" y="560381"/>
                      <a:pt x="508000" y="879542"/>
                      <a:pt x="508000" y="1254364"/>
                    </a:cubicBezTo>
                    <a:close/>
                  </a:path>
                </a:pathLst>
              </a:custGeom>
              <a:solidFill>
                <a:srgbClr val="2B1886"/>
              </a:solidFill>
            </p:spPr>
          </p:sp>
        </p:grpSp>
      </p:grpSp>
      <p:pic>
        <p:nvPicPr>
          <p:cNvPr id="19" name="Picture 5">
            <a:extLst>
              <a:ext uri="{FF2B5EF4-FFF2-40B4-BE49-F238E27FC236}">
                <a16:creationId xmlns:a16="http://schemas.microsoft.com/office/drawing/2014/main" id="{061A6768-0505-E741-9EB1-B9759C2EB353}"/>
              </a:ext>
            </a:extLst>
          </p:cNvPr>
          <p:cNvPicPr>
            <a:picLocks noChangeAspect="1"/>
          </p:cNvPicPr>
          <p:nvPr/>
        </p:nvPicPr>
        <p:blipFill>
          <a:blip r:embed="rId3"/>
          <a:srcRect/>
          <a:stretch>
            <a:fillRect/>
          </a:stretch>
        </p:blipFill>
        <p:spPr>
          <a:xfrm>
            <a:off x="13920048" y="338403"/>
            <a:ext cx="4288876" cy="9042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sp>
        <p:nvSpPr>
          <p:cNvPr id="2" name="TextBox 2"/>
          <p:cNvSpPr txBox="1"/>
          <p:nvPr/>
        </p:nvSpPr>
        <p:spPr>
          <a:xfrm>
            <a:off x="1028700" y="1133475"/>
            <a:ext cx="12241255" cy="809625"/>
          </a:xfrm>
          <a:prstGeom prst="rect">
            <a:avLst/>
          </a:prstGeom>
        </p:spPr>
        <p:txBody>
          <a:bodyPr lIns="0" tIns="0" rIns="0" bIns="0" rtlCol="0" anchor="t">
            <a:spAutoFit/>
          </a:bodyPr>
          <a:lstStyle/>
          <a:p>
            <a:pPr>
              <a:lnSpc>
                <a:spcPts val="6000"/>
              </a:lnSpc>
            </a:pPr>
            <a:r>
              <a:rPr lang="en-US" sz="6000">
                <a:solidFill>
                  <a:srgbClr val="01026C"/>
                </a:solidFill>
                <a:latin typeface="Anton"/>
              </a:rPr>
              <a:t>Differences Across Organisations</a:t>
            </a:r>
          </a:p>
        </p:txBody>
      </p:sp>
      <p:sp>
        <p:nvSpPr>
          <p:cNvPr id="3" name="TextBox 3"/>
          <p:cNvSpPr txBox="1"/>
          <p:nvPr/>
        </p:nvSpPr>
        <p:spPr>
          <a:xfrm>
            <a:off x="799923" y="2494115"/>
            <a:ext cx="17488077" cy="8760860"/>
          </a:xfrm>
          <a:prstGeom prst="rect">
            <a:avLst/>
          </a:prstGeom>
        </p:spPr>
        <p:txBody>
          <a:bodyPr lIns="0" tIns="0" rIns="0" bIns="0" rtlCol="0" anchor="t">
            <a:spAutoFit/>
          </a:bodyPr>
          <a:lstStyle/>
          <a:p>
            <a:pPr marL="1070705" lvl="1" indent="-535352">
              <a:lnSpc>
                <a:spcPts val="6942"/>
              </a:lnSpc>
              <a:buFont typeface="Arial"/>
              <a:buChar char="•"/>
            </a:pPr>
            <a:r>
              <a:rPr lang="en-US" sz="4959" dirty="0">
                <a:solidFill>
                  <a:srgbClr val="01026C"/>
                </a:solidFill>
                <a:latin typeface="Arialle"/>
              </a:rPr>
              <a:t>27 per cent of CEOs in faith-based </a:t>
            </a:r>
            <a:r>
              <a:rPr lang="en-US" sz="4959" dirty="0" err="1">
                <a:solidFill>
                  <a:srgbClr val="01026C"/>
                </a:solidFill>
                <a:latin typeface="Arialle"/>
              </a:rPr>
              <a:t>organisations</a:t>
            </a:r>
            <a:r>
              <a:rPr lang="en-US" sz="4959" dirty="0">
                <a:solidFill>
                  <a:srgbClr val="01026C"/>
                </a:solidFill>
                <a:latin typeface="Arialle"/>
              </a:rPr>
              <a:t> are women vs 50 per cent of CEOs in secular </a:t>
            </a:r>
            <a:r>
              <a:rPr lang="en-US" sz="4959" dirty="0" err="1">
                <a:solidFill>
                  <a:srgbClr val="01026C"/>
                </a:solidFill>
                <a:latin typeface="Arialle"/>
              </a:rPr>
              <a:t>organisations</a:t>
            </a:r>
            <a:r>
              <a:rPr lang="en-US" sz="4959" dirty="0">
                <a:solidFill>
                  <a:srgbClr val="01026C"/>
                </a:solidFill>
                <a:latin typeface="Arialle"/>
              </a:rPr>
              <a:t>.</a:t>
            </a:r>
          </a:p>
          <a:p>
            <a:pPr>
              <a:lnSpc>
                <a:spcPts val="6942"/>
              </a:lnSpc>
            </a:pPr>
            <a:endParaRPr lang="en-US" sz="4959" dirty="0">
              <a:solidFill>
                <a:srgbClr val="01026C"/>
              </a:solidFill>
              <a:latin typeface="Arialle"/>
            </a:endParaRPr>
          </a:p>
          <a:p>
            <a:pPr marL="1070705" lvl="1" indent="-535352">
              <a:lnSpc>
                <a:spcPts val="6942"/>
              </a:lnSpc>
              <a:buFont typeface="Arial"/>
              <a:buChar char="•"/>
            </a:pPr>
            <a:r>
              <a:rPr lang="en-US" sz="4959" dirty="0">
                <a:solidFill>
                  <a:srgbClr val="01026C"/>
                </a:solidFill>
                <a:latin typeface="Arialle"/>
              </a:rPr>
              <a:t>30 per cent of Board Chairs in faith-based </a:t>
            </a:r>
            <a:r>
              <a:rPr lang="en-US" sz="4959" dirty="0" err="1">
                <a:solidFill>
                  <a:srgbClr val="01026C"/>
                </a:solidFill>
                <a:latin typeface="Arialle"/>
              </a:rPr>
              <a:t>organisations</a:t>
            </a:r>
            <a:r>
              <a:rPr lang="en-US" sz="4959" dirty="0">
                <a:solidFill>
                  <a:srgbClr val="01026C"/>
                </a:solidFill>
                <a:latin typeface="Arialle"/>
              </a:rPr>
              <a:t> are women vs 20 per cent of Board Chairs in secular </a:t>
            </a:r>
            <a:r>
              <a:rPr lang="en-US" sz="4959" dirty="0" err="1">
                <a:solidFill>
                  <a:srgbClr val="01026C"/>
                </a:solidFill>
                <a:latin typeface="Arialle"/>
              </a:rPr>
              <a:t>organisations</a:t>
            </a:r>
            <a:r>
              <a:rPr lang="en-US" sz="4959" dirty="0">
                <a:solidFill>
                  <a:srgbClr val="01026C"/>
                </a:solidFill>
                <a:latin typeface="Arialle"/>
              </a:rPr>
              <a:t>.</a:t>
            </a:r>
          </a:p>
          <a:p>
            <a:pPr>
              <a:lnSpc>
                <a:spcPts val="6942"/>
              </a:lnSpc>
            </a:pPr>
            <a:endParaRPr lang="en-US" sz="4959" dirty="0">
              <a:solidFill>
                <a:srgbClr val="01026C"/>
              </a:solidFill>
              <a:latin typeface="Arialle"/>
            </a:endParaRPr>
          </a:p>
          <a:p>
            <a:pPr>
              <a:lnSpc>
                <a:spcPts val="6942"/>
              </a:lnSpc>
            </a:pPr>
            <a:endParaRPr lang="en-US" sz="4959" dirty="0">
              <a:solidFill>
                <a:srgbClr val="01026C"/>
              </a:solidFill>
              <a:latin typeface="Arialle"/>
            </a:endParaRPr>
          </a:p>
          <a:p>
            <a:pPr>
              <a:lnSpc>
                <a:spcPts val="6942"/>
              </a:lnSpc>
            </a:pPr>
            <a:endParaRPr lang="en-US" sz="4959" dirty="0">
              <a:solidFill>
                <a:srgbClr val="01026C"/>
              </a:solidFill>
              <a:latin typeface="Arialle"/>
            </a:endParaRPr>
          </a:p>
          <a:p>
            <a:pPr>
              <a:lnSpc>
                <a:spcPts val="6942"/>
              </a:lnSpc>
            </a:pPr>
            <a:endParaRPr lang="en-US" sz="4959" dirty="0">
              <a:solidFill>
                <a:srgbClr val="01026C"/>
              </a:solidFill>
              <a:latin typeface="Ariall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035483"/>
            <a:ext cx="6348902" cy="369229"/>
            <a:chOff x="0" y="0"/>
            <a:chExt cx="9826965" cy="571500"/>
          </a:xfrm>
        </p:grpSpPr>
        <p:sp>
          <p:nvSpPr>
            <p:cNvPr id="3" name="Freeform 3"/>
            <p:cNvSpPr/>
            <p:nvPr/>
          </p:nvSpPr>
          <p:spPr>
            <a:xfrm>
              <a:off x="0" y="255270"/>
              <a:ext cx="9826965" cy="69850"/>
            </a:xfrm>
            <a:custGeom>
              <a:avLst/>
              <a:gdLst/>
              <a:ahLst/>
              <a:cxnLst/>
              <a:rect l="l" t="t" r="r" b="b"/>
              <a:pathLst>
                <a:path w="9826965" h="69850">
                  <a:moveTo>
                    <a:pt x="9536135" y="0"/>
                  </a:moveTo>
                  <a:lnTo>
                    <a:pt x="0" y="0"/>
                  </a:lnTo>
                  <a:lnTo>
                    <a:pt x="0" y="69850"/>
                  </a:lnTo>
                  <a:lnTo>
                    <a:pt x="9826965" y="69850"/>
                  </a:lnTo>
                  <a:lnTo>
                    <a:pt x="9826965" y="0"/>
                  </a:lnTo>
                  <a:close/>
                </a:path>
              </a:pathLst>
            </a:custGeom>
            <a:solidFill>
              <a:srgbClr val="FFFFFF"/>
            </a:solidFill>
          </p:spPr>
        </p:sp>
      </p:grpSp>
      <p:pic>
        <p:nvPicPr>
          <p:cNvPr id="4" name="Picture 4"/>
          <p:cNvPicPr>
            <a:picLocks noChangeAspect="1"/>
          </p:cNvPicPr>
          <p:nvPr/>
        </p:nvPicPr>
        <p:blipFill>
          <a:blip r:embed="rId2"/>
          <a:srcRect l="3984" r="3984"/>
          <a:stretch>
            <a:fillRect/>
          </a:stretch>
        </p:blipFill>
        <p:spPr>
          <a:xfrm>
            <a:off x="14908040" y="1912822"/>
            <a:ext cx="3379960" cy="2451494"/>
          </a:xfrm>
          <a:prstGeom prst="rect">
            <a:avLst/>
          </a:prstGeom>
        </p:spPr>
      </p:pic>
      <p:pic>
        <p:nvPicPr>
          <p:cNvPr id="5" name="Picture 5"/>
          <p:cNvPicPr>
            <a:picLocks noChangeAspect="1"/>
          </p:cNvPicPr>
          <p:nvPr/>
        </p:nvPicPr>
        <p:blipFill>
          <a:blip r:embed="rId3"/>
          <a:srcRect/>
          <a:stretch>
            <a:fillRect/>
          </a:stretch>
        </p:blipFill>
        <p:spPr>
          <a:xfrm>
            <a:off x="14908040" y="6617623"/>
            <a:ext cx="3379960" cy="2253307"/>
          </a:xfrm>
          <a:prstGeom prst="rect">
            <a:avLst/>
          </a:prstGeom>
        </p:spPr>
      </p:pic>
      <p:pic>
        <p:nvPicPr>
          <p:cNvPr id="6" name="Picture 6"/>
          <p:cNvPicPr>
            <a:picLocks noChangeAspect="1"/>
          </p:cNvPicPr>
          <p:nvPr/>
        </p:nvPicPr>
        <p:blipFill>
          <a:blip r:embed="rId4"/>
          <a:srcRect/>
          <a:stretch>
            <a:fillRect/>
          </a:stretch>
        </p:blipFill>
        <p:spPr>
          <a:xfrm>
            <a:off x="14908040" y="4364316"/>
            <a:ext cx="3379960" cy="2253307"/>
          </a:xfrm>
          <a:prstGeom prst="rect">
            <a:avLst/>
          </a:prstGeom>
        </p:spPr>
      </p:pic>
      <p:pic>
        <p:nvPicPr>
          <p:cNvPr id="7" name="Picture 7"/>
          <p:cNvPicPr>
            <a:picLocks noChangeAspect="1"/>
          </p:cNvPicPr>
          <p:nvPr/>
        </p:nvPicPr>
        <p:blipFill>
          <a:blip r:embed="rId5"/>
          <a:srcRect/>
          <a:stretch>
            <a:fillRect/>
          </a:stretch>
        </p:blipFill>
        <p:spPr>
          <a:xfrm>
            <a:off x="14908040" y="-770021"/>
            <a:ext cx="3379960" cy="2682843"/>
          </a:xfrm>
          <a:prstGeom prst="rect">
            <a:avLst/>
          </a:prstGeom>
        </p:spPr>
      </p:pic>
      <p:pic>
        <p:nvPicPr>
          <p:cNvPr id="8" name="Picture 8"/>
          <p:cNvPicPr>
            <a:picLocks noChangeAspect="1"/>
          </p:cNvPicPr>
          <p:nvPr/>
        </p:nvPicPr>
        <p:blipFill>
          <a:blip r:embed="rId6"/>
          <a:srcRect/>
          <a:stretch>
            <a:fillRect/>
          </a:stretch>
        </p:blipFill>
        <p:spPr>
          <a:xfrm>
            <a:off x="14944607" y="8870929"/>
            <a:ext cx="4629386" cy="3086258"/>
          </a:xfrm>
          <a:prstGeom prst="rect">
            <a:avLst/>
          </a:prstGeom>
        </p:spPr>
      </p:pic>
      <p:sp>
        <p:nvSpPr>
          <p:cNvPr id="9" name="TextBox 9"/>
          <p:cNvSpPr txBox="1"/>
          <p:nvPr/>
        </p:nvSpPr>
        <p:spPr>
          <a:xfrm>
            <a:off x="855647" y="657639"/>
            <a:ext cx="13306080" cy="1571625"/>
          </a:xfrm>
          <a:prstGeom prst="rect">
            <a:avLst/>
          </a:prstGeom>
        </p:spPr>
        <p:txBody>
          <a:bodyPr lIns="0" tIns="0" rIns="0" bIns="0" rtlCol="0" anchor="t">
            <a:spAutoFit/>
          </a:bodyPr>
          <a:lstStyle/>
          <a:p>
            <a:pPr marL="0" lvl="1" indent="0" algn="l">
              <a:lnSpc>
                <a:spcPts val="6000"/>
              </a:lnSpc>
              <a:spcBef>
                <a:spcPct val="0"/>
              </a:spcBef>
            </a:pPr>
            <a:r>
              <a:rPr lang="en-US" sz="6000">
                <a:solidFill>
                  <a:srgbClr val="2B1886"/>
                </a:solidFill>
                <a:latin typeface="Anton"/>
              </a:rPr>
              <a:t>Do women have the same opportunities as men in your organisation?</a:t>
            </a:r>
          </a:p>
        </p:txBody>
      </p:sp>
      <p:grpSp>
        <p:nvGrpSpPr>
          <p:cNvPr id="10" name="Group 10"/>
          <p:cNvGrpSpPr/>
          <p:nvPr/>
        </p:nvGrpSpPr>
        <p:grpSpPr>
          <a:xfrm>
            <a:off x="2821561" y="2331602"/>
            <a:ext cx="9038760" cy="7328738"/>
            <a:chOff x="0" y="0"/>
            <a:chExt cx="12051680" cy="9771651"/>
          </a:xfrm>
        </p:grpSpPr>
        <p:sp>
          <p:nvSpPr>
            <p:cNvPr id="11" name="TextBox 11"/>
            <p:cNvSpPr txBox="1"/>
            <p:nvPr/>
          </p:nvSpPr>
          <p:spPr>
            <a:xfrm>
              <a:off x="11225093" y="7406312"/>
              <a:ext cx="826588" cy="1082618"/>
            </a:xfrm>
            <a:prstGeom prst="rect">
              <a:avLst/>
            </a:prstGeom>
          </p:spPr>
          <p:txBody>
            <a:bodyPr lIns="0" tIns="0" rIns="0" bIns="0" rtlCol="0" anchor="t">
              <a:spAutoFit/>
            </a:bodyPr>
            <a:lstStyle/>
            <a:p>
              <a:pPr algn="ctr">
                <a:lnSpc>
                  <a:spcPts val="3345"/>
                </a:lnSpc>
              </a:pPr>
              <a:r>
                <a:rPr lang="en-US" sz="2389">
                  <a:solidFill>
                    <a:srgbClr val="000000"/>
                  </a:solidFill>
                  <a:latin typeface="Open Sans Light Bold"/>
                </a:rPr>
                <a:t>Yes</a:t>
              </a:r>
            </a:p>
            <a:p>
              <a:pPr algn="ctr">
                <a:lnSpc>
                  <a:spcPts val="3345"/>
                </a:lnSpc>
              </a:pPr>
              <a:r>
                <a:rPr lang="en-US" sz="2389">
                  <a:solidFill>
                    <a:srgbClr val="000000"/>
                  </a:solidFill>
                  <a:latin typeface="Open Sans Light Bold"/>
                </a:rPr>
                <a:t>66%</a:t>
              </a:r>
            </a:p>
          </p:txBody>
        </p:sp>
        <p:sp>
          <p:nvSpPr>
            <p:cNvPr id="12" name="TextBox 12"/>
            <p:cNvSpPr txBox="1"/>
            <p:nvPr/>
          </p:nvSpPr>
          <p:spPr>
            <a:xfrm>
              <a:off x="0" y="3516171"/>
              <a:ext cx="2246755" cy="1082618"/>
            </a:xfrm>
            <a:prstGeom prst="rect">
              <a:avLst/>
            </a:prstGeom>
          </p:spPr>
          <p:txBody>
            <a:bodyPr lIns="0" tIns="0" rIns="0" bIns="0" rtlCol="0" anchor="t">
              <a:spAutoFit/>
            </a:bodyPr>
            <a:lstStyle/>
            <a:p>
              <a:pPr algn="ctr">
                <a:lnSpc>
                  <a:spcPts val="3345"/>
                </a:lnSpc>
              </a:pPr>
              <a:r>
                <a:rPr lang="en-US" sz="2389">
                  <a:solidFill>
                    <a:srgbClr val="000000"/>
                  </a:solidFill>
                  <a:latin typeface="Open Sans Light Bold"/>
                </a:rPr>
                <a:t>Sometimes</a:t>
              </a:r>
            </a:p>
            <a:p>
              <a:pPr algn="ctr">
                <a:lnSpc>
                  <a:spcPts val="3345"/>
                </a:lnSpc>
              </a:pPr>
              <a:r>
                <a:rPr lang="en-US" sz="2389">
                  <a:solidFill>
                    <a:srgbClr val="000000"/>
                  </a:solidFill>
                  <a:latin typeface="Open Sans Light Bold"/>
                </a:rPr>
                <a:t>27%</a:t>
              </a:r>
            </a:p>
          </p:txBody>
        </p:sp>
        <p:sp>
          <p:nvSpPr>
            <p:cNvPr id="13" name="TextBox 13"/>
            <p:cNvSpPr txBox="1"/>
            <p:nvPr/>
          </p:nvSpPr>
          <p:spPr>
            <a:xfrm>
              <a:off x="5743994" y="-47625"/>
              <a:ext cx="595637" cy="1082618"/>
            </a:xfrm>
            <a:prstGeom prst="rect">
              <a:avLst/>
            </a:prstGeom>
          </p:spPr>
          <p:txBody>
            <a:bodyPr lIns="0" tIns="0" rIns="0" bIns="0" rtlCol="0" anchor="t">
              <a:spAutoFit/>
            </a:bodyPr>
            <a:lstStyle/>
            <a:p>
              <a:pPr algn="ctr">
                <a:lnSpc>
                  <a:spcPts val="3345"/>
                </a:lnSpc>
              </a:pPr>
              <a:r>
                <a:rPr lang="en-US" sz="2389">
                  <a:solidFill>
                    <a:srgbClr val="000000"/>
                  </a:solidFill>
                  <a:latin typeface="Open Sans Light Bold"/>
                </a:rPr>
                <a:t>No</a:t>
              </a:r>
            </a:p>
            <a:p>
              <a:pPr algn="ctr">
                <a:lnSpc>
                  <a:spcPts val="3345"/>
                </a:lnSpc>
              </a:pPr>
              <a:r>
                <a:rPr lang="en-US" sz="2389">
                  <a:solidFill>
                    <a:srgbClr val="000000"/>
                  </a:solidFill>
                  <a:latin typeface="Open Sans Light Bold"/>
                </a:rPr>
                <a:t>7%</a:t>
              </a:r>
            </a:p>
          </p:txBody>
        </p:sp>
        <p:grpSp>
          <p:nvGrpSpPr>
            <p:cNvPr id="14" name="Group 14"/>
            <p:cNvGrpSpPr>
              <a:grpSpLocks noChangeAspect="1"/>
            </p:cNvGrpSpPr>
            <p:nvPr/>
          </p:nvGrpSpPr>
          <p:grpSpPr>
            <a:xfrm>
              <a:off x="2893597" y="1244229"/>
              <a:ext cx="8527423" cy="8527423"/>
              <a:chOff x="0" y="0"/>
              <a:chExt cx="2540000" cy="2540000"/>
            </a:xfrm>
          </p:grpSpPr>
          <p:sp>
            <p:nvSpPr>
              <p:cNvPr id="15" name="Freeform 15"/>
              <p:cNvSpPr/>
              <p:nvPr/>
            </p:nvSpPr>
            <p:spPr>
              <a:xfrm>
                <a:off x="165033" y="0"/>
                <a:ext cx="2461868" cy="2673838"/>
              </a:xfrm>
              <a:custGeom>
                <a:avLst/>
                <a:gdLst/>
                <a:ahLst/>
                <a:cxnLst/>
                <a:rect l="l" t="t" r="r" b="b"/>
                <a:pathLst>
                  <a:path w="2461868" h="2673838">
                    <a:moveTo>
                      <a:pt x="1104967" y="0"/>
                    </a:moveTo>
                    <a:cubicBezTo>
                      <a:pt x="1722587" y="0"/>
                      <a:pt x="2250661" y="444325"/>
                      <a:pt x="2356265" y="1052850"/>
                    </a:cubicBezTo>
                    <a:cubicBezTo>
                      <a:pt x="2461868" y="1661374"/>
                      <a:pt x="2114379" y="2257645"/>
                      <a:pt x="1532872" y="2465741"/>
                    </a:cubicBezTo>
                    <a:cubicBezTo>
                      <a:pt x="951366" y="2673838"/>
                      <a:pt x="304461" y="2433419"/>
                      <a:pt x="0" y="1896057"/>
                    </a:cubicBezTo>
                    <a:lnTo>
                      <a:pt x="552483" y="1583029"/>
                    </a:lnTo>
                    <a:cubicBezTo>
                      <a:pt x="704714" y="1851709"/>
                      <a:pt x="1028166" y="1971919"/>
                      <a:pt x="1318920" y="1867871"/>
                    </a:cubicBezTo>
                    <a:cubicBezTo>
                      <a:pt x="1609673" y="1763822"/>
                      <a:pt x="1783417" y="1465687"/>
                      <a:pt x="1730616" y="1161425"/>
                    </a:cubicBezTo>
                    <a:cubicBezTo>
                      <a:pt x="1677814" y="857163"/>
                      <a:pt x="1413777" y="635000"/>
                      <a:pt x="1104967" y="635000"/>
                    </a:cubicBezTo>
                    <a:close/>
                  </a:path>
                </a:pathLst>
              </a:custGeom>
              <a:solidFill>
                <a:srgbClr val="31356E"/>
              </a:solidFill>
            </p:spPr>
          </p:sp>
          <p:sp>
            <p:nvSpPr>
              <p:cNvPr id="16" name="Freeform 16"/>
              <p:cNvSpPr/>
              <p:nvPr/>
            </p:nvSpPr>
            <p:spPr>
              <a:xfrm>
                <a:off x="-54124" y="95280"/>
                <a:ext cx="1082808" cy="1855220"/>
              </a:xfrm>
              <a:custGeom>
                <a:avLst/>
                <a:gdLst/>
                <a:ahLst/>
                <a:cxnLst/>
                <a:rect l="l" t="t" r="r" b="b"/>
                <a:pathLst>
                  <a:path w="1082808" h="1855220">
                    <a:moveTo>
                      <a:pt x="251828" y="1855220"/>
                    </a:moveTo>
                    <a:cubicBezTo>
                      <a:pt x="50542" y="1538045"/>
                      <a:pt x="0" y="1148032"/>
                      <a:pt x="113789" y="790026"/>
                    </a:cubicBezTo>
                    <a:cubicBezTo>
                      <a:pt x="227578" y="432020"/>
                      <a:pt x="494021" y="142758"/>
                      <a:pt x="841493" y="0"/>
                    </a:cubicBezTo>
                    <a:lnTo>
                      <a:pt x="1082808" y="587360"/>
                    </a:lnTo>
                    <a:cubicBezTo>
                      <a:pt x="909073" y="658739"/>
                      <a:pt x="775851" y="803370"/>
                      <a:pt x="718957" y="982373"/>
                    </a:cubicBezTo>
                    <a:cubicBezTo>
                      <a:pt x="662062" y="1161376"/>
                      <a:pt x="687333" y="1356382"/>
                      <a:pt x="787976" y="1514970"/>
                    </a:cubicBezTo>
                    <a:close/>
                  </a:path>
                </a:pathLst>
              </a:custGeom>
              <a:solidFill>
                <a:srgbClr val="2F5F98"/>
              </a:solidFill>
            </p:spPr>
          </p:sp>
          <p:sp>
            <p:nvSpPr>
              <p:cNvPr id="17" name="Freeform 17"/>
              <p:cNvSpPr/>
              <p:nvPr/>
            </p:nvSpPr>
            <p:spPr>
              <a:xfrm>
                <a:off x="729260" y="0"/>
                <a:ext cx="540676" cy="695435"/>
              </a:xfrm>
              <a:custGeom>
                <a:avLst/>
                <a:gdLst/>
                <a:ahLst/>
                <a:cxnLst/>
                <a:rect l="l" t="t" r="r" b="b"/>
                <a:pathLst>
                  <a:path w="540676" h="695435">
                    <a:moveTo>
                      <a:pt x="0" y="120870"/>
                    </a:moveTo>
                    <a:cubicBezTo>
                      <a:pt x="169115" y="41290"/>
                      <a:pt x="353710" y="19"/>
                      <a:pt x="540613" y="0"/>
                    </a:cubicBezTo>
                    <a:lnTo>
                      <a:pt x="540677" y="635000"/>
                    </a:lnTo>
                    <a:cubicBezTo>
                      <a:pt x="447225" y="635009"/>
                      <a:pt x="354928" y="655645"/>
                      <a:pt x="270370" y="695435"/>
                    </a:cubicBezTo>
                    <a:close/>
                  </a:path>
                </a:pathLst>
              </a:custGeom>
              <a:solidFill>
                <a:srgbClr val="2D8BBA"/>
              </a:solidFill>
            </p:spPr>
          </p:sp>
          <p:sp>
            <p:nvSpPr>
              <p:cNvPr id="18" name="Freeform 18"/>
              <p:cNvSpPr/>
              <p:nvPr/>
            </p:nvSpPr>
            <p:spPr>
              <a:xfrm>
                <a:off x="1270000" y="0"/>
                <a:ext cx="127" cy="635000"/>
              </a:xfrm>
              <a:custGeom>
                <a:avLst/>
                <a:gdLst/>
                <a:ahLst/>
                <a:cxnLst/>
                <a:rect l="l" t="t" r="r" b="b"/>
                <a:pathLst>
                  <a:path w="127" h="635000">
                    <a:moveTo>
                      <a:pt x="0" y="0"/>
                    </a:moveTo>
                    <a:cubicBezTo>
                      <a:pt x="42" y="0"/>
                      <a:pt x="85" y="0"/>
                      <a:pt x="127" y="0"/>
                    </a:cubicBezTo>
                    <a:lnTo>
                      <a:pt x="63" y="635000"/>
                    </a:lnTo>
                    <a:cubicBezTo>
                      <a:pt x="42" y="635000"/>
                      <a:pt x="21" y="635000"/>
                      <a:pt x="0" y="635000"/>
                    </a:cubicBezTo>
                    <a:close/>
                  </a:path>
                </a:pathLst>
              </a:custGeom>
              <a:solidFill>
                <a:srgbClr val="41B8D5"/>
              </a:solidFill>
            </p:spPr>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sp>
        <p:nvSpPr>
          <p:cNvPr id="2" name="TextBox 2"/>
          <p:cNvSpPr txBox="1"/>
          <p:nvPr/>
        </p:nvSpPr>
        <p:spPr>
          <a:xfrm>
            <a:off x="833216" y="1040087"/>
            <a:ext cx="16439507" cy="494174"/>
          </a:xfrm>
          <a:prstGeom prst="rect">
            <a:avLst/>
          </a:prstGeom>
        </p:spPr>
        <p:txBody>
          <a:bodyPr wrap="square" lIns="0" tIns="0" rIns="0" bIns="0" rtlCol="0" anchor="t">
            <a:spAutoFit/>
          </a:bodyPr>
          <a:lstStyle/>
          <a:p>
            <a:pPr>
              <a:lnSpc>
                <a:spcPts val="3824"/>
              </a:lnSpc>
              <a:spcBef>
                <a:spcPct val="0"/>
              </a:spcBef>
            </a:pPr>
            <a:r>
              <a:rPr lang="en-US" sz="3824" dirty="0">
                <a:solidFill>
                  <a:srgbClr val="2B1886"/>
                </a:solidFill>
                <a:latin typeface="Anton" pitchFamily="2" charset="77"/>
              </a:rPr>
              <a:t>What does your </a:t>
            </a:r>
            <a:r>
              <a:rPr lang="en-US" sz="3824" dirty="0" err="1">
                <a:solidFill>
                  <a:srgbClr val="2B1886"/>
                </a:solidFill>
                <a:latin typeface="Anton" pitchFamily="2" charset="77"/>
              </a:rPr>
              <a:t>organisation</a:t>
            </a:r>
            <a:r>
              <a:rPr lang="en-US" sz="3824" dirty="0">
                <a:solidFill>
                  <a:srgbClr val="2B1886"/>
                </a:solidFill>
                <a:latin typeface="Anton" pitchFamily="2" charset="77"/>
              </a:rPr>
              <a:t> do to retain, support and develop women employees?</a:t>
            </a:r>
          </a:p>
        </p:txBody>
      </p:sp>
      <p:grpSp>
        <p:nvGrpSpPr>
          <p:cNvPr id="3" name="Group 3"/>
          <p:cNvGrpSpPr/>
          <p:nvPr/>
        </p:nvGrpSpPr>
        <p:grpSpPr>
          <a:xfrm>
            <a:off x="3425716" y="2387558"/>
            <a:ext cx="14405084" cy="7627468"/>
            <a:chOff x="0" y="0"/>
            <a:chExt cx="15248754" cy="10169958"/>
          </a:xfrm>
        </p:grpSpPr>
        <p:grpSp>
          <p:nvGrpSpPr>
            <p:cNvPr id="4" name="Group 4"/>
            <p:cNvGrpSpPr>
              <a:grpSpLocks noChangeAspect="1"/>
            </p:cNvGrpSpPr>
            <p:nvPr/>
          </p:nvGrpSpPr>
          <p:grpSpPr>
            <a:xfrm>
              <a:off x="5494902" y="0"/>
              <a:ext cx="9538752" cy="9538752"/>
              <a:chOff x="0" y="0"/>
              <a:chExt cx="10287000" cy="10287000"/>
            </a:xfrm>
          </p:grpSpPr>
          <p:sp>
            <p:nvSpPr>
              <p:cNvPr id="5" name="Freeform 5"/>
              <p:cNvSpPr/>
              <p:nvPr/>
            </p:nvSpPr>
            <p:spPr>
              <a:xfrm>
                <a:off x="-6350" y="0"/>
                <a:ext cx="10299700" cy="10287000"/>
              </a:xfrm>
              <a:custGeom>
                <a:avLst/>
                <a:gdLst/>
                <a:ahLst/>
                <a:cxnLst/>
                <a:rect l="l" t="t" r="r" b="b"/>
                <a:pathLst>
                  <a:path w="10299700" h="10287000">
                    <a:moveTo>
                      <a:pt x="0" y="0"/>
                    </a:moveTo>
                    <a:lnTo>
                      <a:pt x="12700" y="0"/>
                    </a:lnTo>
                    <a:lnTo>
                      <a:pt x="12700" y="10287000"/>
                    </a:lnTo>
                    <a:lnTo>
                      <a:pt x="0" y="10287000"/>
                    </a:lnTo>
                    <a:close/>
                    <a:moveTo>
                      <a:pt x="3429000" y="0"/>
                    </a:moveTo>
                    <a:lnTo>
                      <a:pt x="3441700" y="0"/>
                    </a:lnTo>
                    <a:lnTo>
                      <a:pt x="3441700" y="10287000"/>
                    </a:lnTo>
                    <a:lnTo>
                      <a:pt x="3429000" y="10287000"/>
                    </a:lnTo>
                    <a:close/>
                    <a:moveTo>
                      <a:pt x="6858000" y="0"/>
                    </a:moveTo>
                    <a:lnTo>
                      <a:pt x="6870700" y="0"/>
                    </a:lnTo>
                    <a:lnTo>
                      <a:pt x="6870700" y="10287000"/>
                    </a:lnTo>
                    <a:lnTo>
                      <a:pt x="6858000" y="10287000"/>
                    </a:lnTo>
                    <a:close/>
                    <a:moveTo>
                      <a:pt x="10287000" y="0"/>
                    </a:moveTo>
                    <a:lnTo>
                      <a:pt x="10299700" y="0"/>
                    </a:lnTo>
                    <a:lnTo>
                      <a:pt x="10299700" y="10287000"/>
                    </a:lnTo>
                    <a:lnTo>
                      <a:pt x="10287000" y="10287000"/>
                    </a:lnTo>
                    <a:close/>
                  </a:path>
                </a:pathLst>
              </a:custGeom>
              <a:solidFill>
                <a:srgbClr val="000000">
                  <a:alpha val="24706"/>
                </a:srgbClr>
              </a:solidFill>
            </p:spPr>
          </p:sp>
        </p:grpSp>
        <p:sp>
          <p:nvSpPr>
            <p:cNvPr id="6" name="TextBox 6"/>
            <p:cNvSpPr txBox="1"/>
            <p:nvPr/>
          </p:nvSpPr>
          <p:spPr>
            <a:xfrm>
              <a:off x="5387352" y="9679546"/>
              <a:ext cx="215100" cy="490411"/>
            </a:xfrm>
            <a:prstGeom prst="rect">
              <a:avLst/>
            </a:prstGeom>
          </p:spPr>
          <p:txBody>
            <a:bodyPr lIns="0" tIns="0" rIns="0" bIns="0" rtlCol="0" anchor="t">
              <a:spAutoFit/>
            </a:bodyPr>
            <a:lstStyle/>
            <a:p>
              <a:pPr algn="ctr">
                <a:lnSpc>
                  <a:spcPts val="3115"/>
                </a:lnSpc>
              </a:pPr>
              <a:r>
                <a:rPr lang="en-US" sz="2225">
                  <a:solidFill>
                    <a:srgbClr val="000000"/>
                  </a:solidFill>
                  <a:latin typeface="Open Sans Light"/>
                </a:rPr>
                <a:t>0</a:t>
              </a:r>
            </a:p>
          </p:txBody>
        </p:sp>
        <p:sp>
          <p:nvSpPr>
            <p:cNvPr id="7" name="TextBox 7"/>
            <p:cNvSpPr txBox="1"/>
            <p:nvPr/>
          </p:nvSpPr>
          <p:spPr>
            <a:xfrm>
              <a:off x="8459386" y="9679546"/>
              <a:ext cx="430201" cy="490411"/>
            </a:xfrm>
            <a:prstGeom prst="rect">
              <a:avLst/>
            </a:prstGeom>
          </p:spPr>
          <p:txBody>
            <a:bodyPr lIns="0" tIns="0" rIns="0" bIns="0" rtlCol="0" anchor="t">
              <a:spAutoFit/>
            </a:bodyPr>
            <a:lstStyle/>
            <a:p>
              <a:pPr algn="ctr">
                <a:lnSpc>
                  <a:spcPts val="3115"/>
                </a:lnSpc>
              </a:pPr>
              <a:r>
                <a:rPr lang="en-US" sz="2225">
                  <a:solidFill>
                    <a:srgbClr val="000000"/>
                  </a:solidFill>
                  <a:latin typeface="Open Sans Light"/>
                </a:rPr>
                <a:t>25</a:t>
              </a:r>
            </a:p>
          </p:txBody>
        </p:sp>
        <p:sp>
          <p:nvSpPr>
            <p:cNvPr id="8" name="TextBox 8"/>
            <p:cNvSpPr txBox="1"/>
            <p:nvPr/>
          </p:nvSpPr>
          <p:spPr>
            <a:xfrm>
              <a:off x="11638970" y="9679546"/>
              <a:ext cx="430201" cy="490411"/>
            </a:xfrm>
            <a:prstGeom prst="rect">
              <a:avLst/>
            </a:prstGeom>
          </p:spPr>
          <p:txBody>
            <a:bodyPr lIns="0" tIns="0" rIns="0" bIns="0" rtlCol="0" anchor="t">
              <a:spAutoFit/>
            </a:bodyPr>
            <a:lstStyle/>
            <a:p>
              <a:pPr algn="ctr">
                <a:lnSpc>
                  <a:spcPts val="3115"/>
                </a:lnSpc>
              </a:pPr>
              <a:r>
                <a:rPr lang="en-US" sz="2225">
                  <a:solidFill>
                    <a:srgbClr val="000000"/>
                  </a:solidFill>
                  <a:latin typeface="Open Sans Light"/>
                </a:rPr>
                <a:t>50</a:t>
              </a:r>
            </a:p>
          </p:txBody>
        </p:sp>
        <p:sp>
          <p:nvSpPr>
            <p:cNvPr id="9" name="TextBox 9"/>
            <p:cNvSpPr txBox="1"/>
            <p:nvPr/>
          </p:nvSpPr>
          <p:spPr>
            <a:xfrm>
              <a:off x="14818554" y="9679546"/>
              <a:ext cx="430201" cy="490411"/>
            </a:xfrm>
            <a:prstGeom prst="rect">
              <a:avLst/>
            </a:prstGeom>
          </p:spPr>
          <p:txBody>
            <a:bodyPr lIns="0" tIns="0" rIns="0" bIns="0" rtlCol="0" anchor="t">
              <a:spAutoFit/>
            </a:bodyPr>
            <a:lstStyle/>
            <a:p>
              <a:pPr algn="ctr">
                <a:lnSpc>
                  <a:spcPts val="3115"/>
                </a:lnSpc>
              </a:pPr>
              <a:r>
                <a:rPr lang="en-US" sz="2225">
                  <a:solidFill>
                    <a:srgbClr val="000000"/>
                  </a:solidFill>
                  <a:latin typeface="Open Sans Light"/>
                </a:rPr>
                <a:t>75</a:t>
              </a:r>
            </a:p>
          </p:txBody>
        </p:sp>
        <p:sp>
          <p:nvSpPr>
            <p:cNvPr id="10" name="TextBox 10"/>
            <p:cNvSpPr txBox="1"/>
            <p:nvPr/>
          </p:nvSpPr>
          <p:spPr>
            <a:xfrm>
              <a:off x="0" y="589469"/>
              <a:ext cx="5306483" cy="490411"/>
            </a:xfrm>
            <a:prstGeom prst="rect">
              <a:avLst/>
            </a:prstGeom>
          </p:spPr>
          <p:txBody>
            <a:bodyPr lIns="0" tIns="0" rIns="0" bIns="0" rtlCol="0" anchor="t">
              <a:spAutoFit/>
            </a:bodyPr>
            <a:lstStyle/>
            <a:p>
              <a:pPr algn="r">
                <a:lnSpc>
                  <a:spcPts val="3115"/>
                </a:lnSpc>
              </a:pPr>
              <a:r>
                <a:rPr lang="en-US" sz="2225">
                  <a:solidFill>
                    <a:srgbClr val="000000"/>
                  </a:solidFill>
                  <a:latin typeface="Open Sans Light"/>
                </a:rPr>
                <a:t>On Job Mentoring and Support </a:t>
              </a:r>
            </a:p>
          </p:txBody>
        </p:sp>
        <p:sp>
          <p:nvSpPr>
            <p:cNvPr id="11" name="TextBox 11"/>
            <p:cNvSpPr txBox="1"/>
            <p:nvPr/>
          </p:nvSpPr>
          <p:spPr>
            <a:xfrm>
              <a:off x="767847" y="2544913"/>
              <a:ext cx="4538635" cy="490411"/>
            </a:xfrm>
            <a:prstGeom prst="rect">
              <a:avLst/>
            </a:prstGeom>
          </p:spPr>
          <p:txBody>
            <a:bodyPr lIns="0" tIns="0" rIns="0" bIns="0" rtlCol="0" anchor="t">
              <a:spAutoFit/>
            </a:bodyPr>
            <a:lstStyle/>
            <a:p>
              <a:pPr algn="r">
                <a:lnSpc>
                  <a:spcPts val="3115"/>
                </a:lnSpc>
              </a:pPr>
              <a:r>
                <a:rPr lang="en-US" sz="2225">
                  <a:solidFill>
                    <a:srgbClr val="000000"/>
                  </a:solidFill>
                  <a:latin typeface="Open Sans Light"/>
                </a:rPr>
                <a:t>Professional Development </a:t>
              </a:r>
            </a:p>
          </p:txBody>
        </p:sp>
        <p:sp>
          <p:nvSpPr>
            <p:cNvPr id="12" name="TextBox 12"/>
            <p:cNvSpPr txBox="1"/>
            <p:nvPr/>
          </p:nvSpPr>
          <p:spPr>
            <a:xfrm>
              <a:off x="2414865" y="4500358"/>
              <a:ext cx="2891618" cy="490411"/>
            </a:xfrm>
            <a:prstGeom prst="rect">
              <a:avLst/>
            </a:prstGeom>
          </p:spPr>
          <p:txBody>
            <a:bodyPr lIns="0" tIns="0" rIns="0" bIns="0" rtlCol="0" anchor="t">
              <a:spAutoFit/>
            </a:bodyPr>
            <a:lstStyle/>
            <a:p>
              <a:pPr algn="r">
                <a:lnSpc>
                  <a:spcPts val="3115"/>
                </a:lnSpc>
              </a:pPr>
              <a:r>
                <a:rPr lang="en-US" sz="2225">
                  <a:solidFill>
                    <a:srgbClr val="000000"/>
                  </a:solidFill>
                  <a:latin typeface="Open Sans Light"/>
                </a:rPr>
                <a:t>Diversity Policies </a:t>
              </a:r>
            </a:p>
          </p:txBody>
        </p:sp>
        <p:sp>
          <p:nvSpPr>
            <p:cNvPr id="13" name="TextBox 13"/>
            <p:cNvSpPr txBox="1"/>
            <p:nvPr/>
          </p:nvSpPr>
          <p:spPr>
            <a:xfrm>
              <a:off x="2724175" y="6455802"/>
              <a:ext cx="2582308" cy="490411"/>
            </a:xfrm>
            <a:prstGeom prst="rect">
              <a:avLst/>
            </a:prstGeom>
          </p:spPr>
          <p:txBody>
            <a:bodyPr lIns="0" tIns="0" rIns="0" bIns="0" rtlCol="0" anchor="t">
              <a:spAutoFit/>
            </a:bodyPr>
            <a:lstStyle/>
            <a:p>
              <a:pPr algn="r">
                <a:lnSpc>
                  <a:spcPts val="3115"/>
                </a:lnSpc>
              </a:pPr>
              <a:r>
                <a:rPr lang="en-US" sz="2225">
                  <a:solidFill>
                    <a:srgbClr val="000000"/>
                  </a:solidFill>
                  <a:latin typeface="Open Sans Light"/>
                </a:rPr>
                <a:t>Parental Leave </a:t>
              </a:r>
            </a:p>
          </p:txBody>
        </p:sp>
        <p:sp>
          <p:nvSpPr>
            <p:cNvPr id="14" name="TextBox 14"/>
            <p:cNvSpPr txBox="1"/>
            <p:nvPr/>
          </p:nvSpPr>
          <p:spPr>
            <a:xfrm>
              <a:off x="2954363" y="8411246"/>
              <a:ext cx="2352119" cy="490411"/>
            </a:xfrm>
            <a:prstGeom prst="rect">
              <a:avLst/>
            </a:prstGeom>
          </p:spPr>
          <p:txBody>
            <a:bodyPr lIns="0" tIns="0" rIns="0" bIns="0" rtlCol="0" anchor="t">
              <a:spAutoFit/>
            </a:bodyPr>
            <a:lstStyle/>
            <a:p>
              <a:pPr algn="r">
                <a:lnSpc>
                  <a:spcPts val="3115"/>
                </a:lnSpc>
              </a:pPr>
              <a:r>
                <a:rPr lang="en-US" sz="2225">
                  <a:solidFill>
                    <a:srgbClr val="000000"/>
                  </a:solidFill>
                  <a:latin typeface="Open Sans Light"/>
                </a:rPr>
                <a:t>Flexible Work </a:t>
              </a:r>
            </a:p>
          </p:txBody>
        </p:sp>
        <p:grpSp>
          <p:nvGrpSpPr>
            <p:cNvPr id="15" name="Group 15"/>
            <p:cNvGrpSpPr>
              <a:grpSpLocks noChangeAspect="1"/>
            </p:cNvGrpSpPr>
            <p:nvPr/>
          </p:nvGrpSpPr>
          <p:grpSpPr>
            <a:xfrm>
              <a:off x="5494902" y="0"/>
              <a:ext cx="9538752" cy="9538752"/>
              <a:chOff x="0" y="0"/>
              <a:chExt cx="10287000" cy="10287000"/>
            </a:xfrm>
          </p:grpSpPr>
          <p:sp>
            <p:nvSpPr>
              <p:cNvPr id="16" name="Freeform 16"/>
              <p:cNvSpPr/>
              <p:nvPr/>
            </p:nvSpPr>
            <p:spPr>
              <a:xfrm>
                <a:off x="0" y="0"/>
                <a:ext cx="5767070" cy="1851660"/>
              </a:xfrm>
              <a:custGeom>
                <a:avLst/>
                <a:gdLst/>
                <a:ahLst/>
                <a:cxnLst/>
                <a:rect l="l" t="t" r="r" b="b"/>
                <a:pathLst>
                  <a:path w="5767070" h="1851660">
                    <a:moveTo>
                      <a:pt x="0" y="0"/>
                    </a:moveTo>
                    <a:lnTo>
                      <a:pt x="5767070" y="0"/>
                    </a:lnTo>
                    <a:lnTo>
                      <a:pt x="5767070" y="1851660"/>
                    </a:lnTo>
                    <a:lnTo>
                      <a:pt x="0" y="1851660"/>
                    </a:lnTo>
                    <a:close/>
                  </a:path>
                </a:pathLst>
              </a:custGeom>
              <a:solidFill>
                <a:srgbClr val="2B1886"/>
              </a:solidFill>
            </p:spPr>
          </p:sp>
          <p:sp>
            <p:nvSpPr>
              <p:cNvPr id="17" name="Freeform 17"/>
              <p:cNvSpPr/>
              <p:nvPr/>
            </p:nvSpPr>
            <p:spPr>
              <a:xfrm>
                <a:off x="0" y="2108835"/>
                <a:ext cx="8784590" cy="1851660"/>
              </a:xfrm>
              <a:custGeom>
                <a:avLst/>
                <a:gdLst/>
                <a:ahLst/>
                <a:cxnLst/>
                <a:rect l="l" t="t" r="r" b="b"/>
                <a:pathLst>
                  <a:path w="8784590" h="1851660">
                    <a:moveTo>
                      <a:pt x="0" y="0"/>
                    </a:moveTo>
                    <a:lnTo>
                      <a:pt x="8784590" y="0"/>
                    </a:lnTo>
                    <a:lnTo>
                      <a:pt x="8784590" y="1851660"/>
                    </a:lnTo>
                    <a:lnTo>
                      <a:pt x="0" y="1851660"/>
                    </a:lnTo>
                    <a:close/>
                  </a:path>
                </a:pathLst>
              </a:custGeom>
              <a:solidFill>
                <a:srgbClr val="2B1886"/>
              </a:solidFill>
            </p:spPr>
          </p:sp>
          <p:sp>
            <p:nvSpPr>
              <p:cNvPr id="18" name="Freeform 18"/>
              <p:cNvSpPr/>
              <p:nvPr/>
            </p:nvSpPr>
            <p:spPr>
              <a:xfrm>
                <a:off x="0" y="4217670"/>
                <a:ext cx="5081270" cy="1851660"/>
              </a:xfrm>
              <a:custGeom>
                <a:avLst/>
                <a:gdLst/>
                <a:ahLst/>
                <a:cxnLst/>
                <a:rect l="l" t="t" r="r" b="b"/>
                <a:pathLst>
                  <a:path w="5081270" h="1851660">
                    <a:moveTo>
                      <a:pt x="0" y="0"/>
                    </a:moveTo>
                    <a:lnTo>
                      <a:pt x="5081270" y="0"/>
                    </a:lnTo>
                    <a:lnTo>
                      <a:pt x="5081270" y="1851660"/>
                    </a:lnTo>
                    <a:lnTo>
                      <a:pt x="0" y="1851660"/>
                    </a:lnTo>
                    <a:close/>
                  </a:path>
                </a:pathLst>
              </a:custGeom>
              <a:solidFill>
                <a:srgbClr val="2B1886"/>
              </a:solidFill>
            </p:spPr>
          </p:sp>
          <p:sp>
            <p:nvSpPr>
              <p:cNvPr id="19" name="Freeform 19"/>
              <p:cNvSpPr/>
              <p:nvPr/>
            </p:nvSpPr>
            <p:spPr>
              <a:xfrm>
                <a:off x="0" y="6326505"/>
                <a:ext cx="8098790" cy="1851660"/>
              </a:xfrm>
              <a:custGeom>
                <a:avLst/>
                <a:gdLst/>
                <a:ahLst/>
                <a:cxnLst/>
                <a:rect l="l" t="t" r="r" b="b"/>
                <a:pathLst>
                  <a:path w="8098790" h="1851660">
                    <a:moveTo>
                      <a:pt x="0" y="0"/>
                    </a:moveTo>
                    <a:lnTo>
                      <a:pt x="8098790" y="0"/>
                    </a:lnTo>
                    <a:lnTo>
                      <a:pt x="8098790" y="1851660"/>
                    </a:lnTo>
                    <a:lnTo>
                      <a:pt x="0" y="1851660"/>
                    </a:lnTo>
                    <a:close/>
                  </a:path>
                </a:pathLst>
              </a:custGeom>
              <a:solidFill>
                <a:srgbClr val="2B1886"/>
              </a:solidFill>
            </p:spPr>
          </p:sp>
          <p:sp>
            <p:nvSpPr>
              <p:cNvPr id="20" name="Freeform 20"/>
              <p:cNvSpPr/>
              <p:nvPr/>
            </p:nvSpPr>
            <p:spPr>
              <a:xfrm>
                <a:off x="0" y="8435340"/>
                <a:ext cx="9881870" cy="1851660"/>
              </a:xfrm>
              <a:custGeom>
                <a:avLst/>
                <a:gdLst/>
                <a:ahLst/>
                <a:cxnLst/>
                <a:rect l="l" t="t" r="r" b="b"/>
                <a:pathLst>
                  <a:path w="9881870" h="1851660">
                    <a:moveTo>
                      <a:pt x="0" y="0"/>
                    </a:moveTo>
                    <a:lnTo>
                      <a:pt x="9881870" y="0"/>
                    </a:lnTo>
                    <a:lnTo>
                      <a:pt x="9881870" y="1851660"/>
                    </a:lnTo>
                    <a:lnTo>
                      <a:pt x="0" y="1851660"/>
                    </a:lnTo>
                    <a:close/>
                  </a:path>
                </a:pathLst>
              </a:custGeom>
              <a:solidFill>
                <a:srgbClr val="2B1886"/>
              </a:solidFill>
            </p:spPr>
          </p:sp>
        </p:grpSp>
      </p:grpSp>
      <p:pic>
        <p:nvPicPr>
          <p:cNvPr id="22" name="Picture 2">
            <a:extLst>
              <a:ext uri="{FF2B5EF4-FFF2-40B4-BE49-F238E27FC236}">
                <a16:creationId xmlns:a16="http://schemas.microsoft.com/office/drawing/2014/main" id="{1A1FB676-7436-7F45-9823-A8705A6BBE0E}"/>
              </a:ext>
            </a:extLst>
          </p:cNvPr>
          <p:cNvPicPr>
            <a:picLocks noChangeAspect="1"/>
          </p:cNvPicPr>
          <p:nvPr/>
        </p:nvPicPr>
        <p:blipFill>
          <a:blip r:embed="rId2"/>
          <a:srcRect/>
          <a:stretch>
            <a:fillRect/>
          </a:stretch>
        </p:blipFill>
        <p:spPr>
          <a:xfrm>
            <a:off x="655244" y="7413313"/>
            <a:ext cx="2670903" cy="2670903"/>
          </a:xfrm>
          <a:prstGeom prst="rect">
            <a:avLst/>
          </a:prstGeom>
        </p:spPr>
      </p:pic>
      <p:pic>
        <p:nvPicPr>
          <p:cNvPr id="23" name="Picture 5">
            <a:extLst>
              <a:ext uri="{FF2B5EF4-FFF2-40B4-BE49-F238E27FC236}">
                <a16:creationId xmlns:a16="http://schemas.microsoft.com/office/drawing/2014/main" id="{30D2D6A1-BCC7-5449-9836-130F8544E908}"/>
              </a:ext>
            </a:extLst>
          </p:cNvPr>
          <p:cNvPicPr>
            <a:picLocks noChangeAspect="1"/>
          </p:cNvPicPr>
          <p:nvPr/>
        </p:nvPicPr>
        <p:blipFill>
          <a:blip r:embed="rId3"/>
          <a:srcRect/>
          <a:stretch>
            <a:fillRect/>
          </a:stretch>
        </p:blipFill>
        <p:spPr>
          <a:xfrm>
            <a:off x="838200" y="6489343"/>
            <a:ext cx="4288876" cy="9042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sp>
        <p:nvSpPr>
          <p:cNvPr id="2" name="TextBox 2"/>
          <p:cNvSpPr txBox="1"/>
          <p:nvPr/>
        </p:nvSpPr>
        <p:spPr>
          <a:xfrm>
            <a:off x="838200" y="844515"/>
            <a:ext cx="8954496" cy="769822"/>
          </a:xfrm>
          <a:prstGeom prst="rect">
            <a:avLst/>
          </a:prstGeom>
        </p:spPr>
        <p:txBody>
          <a:bodyPr lIns="0" tIns="0" rIns="0" bIns="0" rtlCol="0" anchor="t">
            <a:spAutoFit/>
          </a:bodyPr>
          <a:lstStyle/>
          <a:p>
            <a:pPr marL="0" lvl="1" indent="0" algn="l">
              <a:lnSpc>
                <a:spcPts val="5827"/>
              </a:lnSpc>
              <a:spcBef>
                <a:spcPct val="0"/>
              </a:spcBef>
            </a:pPr>
            <a:r>
              <a:rPr lang="en-US" sz="5827" dirty="0">
                <a:solidFill>
                  <a:srgbClr val="2B1886"/>
                </a:solidFill>
                <a:latin typeface="Anton"/>
              </a:rPr>
              <a:t>Diversity an Issue</a:t>
            </a:r>
          </a:p>
        </p:txBody>
      </p:sp>
      <p:sp>
        <p:nvSpPr>
          <p:cNvPr id="3" name="TextBox 3"/>
          <p:cNvSpPr txBox="1"/>
          <p:nvPr/>
        </p:nvSpPr>
        <p:spPr>
          <a:xfrm>
            <a:off x="802433" y="1815075"/>
            <a:ext cx="16230600" cy="1066800"/>
          </a:xfrm>
          <a:prstGeom prst="rect">
            <a:avLst/>
          </a:prstGeom>
        </p:spPr>
        <p:txBody>
          <a:bodyPr lIns="0" tIns="0" rIns="0" bIns="0" rtlCol="0" anchor="t">
            <a:spAutoFit/>
          </a:bodyPr>
          <a:lstStyle/>
          <a:p>
            <a:pPr>
              <a:lnSpc>
                <a:spcPts val="4200"/>
              </a:lnSpc>
              <a:spcBef>
                <a:spcPct val="0"/>
              </a:spcBef>
            </a:pPr>
            <a:r>
              <a:rPr lang="en-US" sz="3000" dirty="0">
                <a:solidFill>
                  <a:srgbClr val="2B1886"/>
                </a:solidFill>
                <a:latin typeface="Arialle"/>
              </a:rPr>
              <a:t>Only 33 per cent thought their </a:t>
            </a:r>
            <a:r>
              <a:rPr lang="en-US" sz="3000" dirty="0" err="1">
                <a:solidFill>
                  <a:srgbClr val="2B1886"/>
                </a:solidFill>
                <a:latin typeface="Arialle"/>
              </a:rPr>
              <a:t>organisation</a:t>
            </a:r>
            <a:r>
              <a:rPr lang="en-US" sz="3000" dirty="0">
                <a:solidFill>
                  <a:srgbClr val="2B1886"/>
                </a:solidFill>
                <a:latin typeface="Arialle"/>
              </a:rPr>
              <a:t> did enough to attract, support, develop and promote women from diverse backgrounds</a:t>
            </a:r>
          </a:p>
        </p:txBody>
      </p:sp>
      <p:grpSp>
        <p:nvGrpSpPr>
          <p:cNvPr id="4" name="Group 4"/>
          <p:cNvGrpSpPr/>
          <p:nvPr/>
        </p:nvGrpSpPr>
        <p:grpSpPr>
          <a:xfrm>
            <a:off x="3172133" y="3114082"/>
            <a:ext cx="11713905" cy="6457945"/>
            <a:chOff x="0" y="0"/>
            <a:chExt cx="15618541" cy="8610593"/>
          </a:xfrm>
        </p:grpSpPr>
        <p:sp>
          <p:nvSpPr>
            <p:cNvPr id="5" name="TextBox 5"/>
            <p:cNvSpPr txBox="1"/>
            <p:nvPr/>
          </p:nvSpPr>
          <p:spPr>
            <a:xfrm>
              <a:off x="1677797" y="7517609"/>
              <a:ext cx="9206277" cy="1092984"/>
            </a:xfrm>
            <a:prstGeom prst="rect">
              <a:avLst/>
            </a:prstGeom>
          </p:spPr>
          <p:txBody>
            <a:bodyPr lIns="0" tIns="0" rIns="0" bIns="0" rtlCol="0" anchor="t">
              <a:spAutoFit/>
            </a:bodyPr>
            <a:lstStyle/>
            <a:p>
              <a:pPr algn="ctr">
                <a:lnSpc>
                  <a:spcPts val="3359"/>
                </a:lnSpc>
              </a:pPr>
              <a:r>
                <a:rPr lang="en-US" sz="2399">
                  <a:solidFill>
                    <a:srgbClr val="000000"/>
                  </a:solidFill>
                  <a:latin typeface="Open Sans Light Bold"/>
                </a:rPr>
                <a:t>Progress has been made but more is required</a:t>
              </a:r>
            </a:p>
            <a:p>
              <a:pPr algn="ctr">
                <a:lnSpc>
                  <a:spcPts val="3359"/>
                </a:lnSpc>
              </a:pPr>
              <a:r>
                <a:rPr lang="en-US" sz="2399">
                  <a:solidFill>
                    <a:srgbClr val="000000"/>
                  </a:solidFill>
                  <a:latin typeface="Open Sans Light Bold"/>
                </a:rPr>
                <a:t>46%</a:t>
              </a:r>
            </a:p>
          </p:txBody>
        </p:sp>
        <p:sp>
          <p:nvSpPr>
            <p:cNvPr id="6" name="TextBox 6"/>
            <p:cNvSpPr txBox="1"/>
            <p:nvPr/>
          </p:nvSpPr>
          <p:spPr>
            <a:xfrm>
              <a:off x="11679382" y="1196840"/>
              <a:ext cx="3939158" cy="1092984"/>
            </a:xfrm>
            <a:prstGeom prst="rect">
              <a:avLst/>
            </a:prstGeom>
          </p:spPr>
          <p:txBody>
            <a:bodyPr lIns="0" tIns="0" rIns="0" bIns="0" rtlCol="0" anchor="t">
              <a:spAutoFit/>
            </a:bodyPr>
            <a:lstStyle/>
            <a:p>
              <a:pPr algn="ctr">
                <a:lnSpc>
                  <a:spcPts val="3359"/>
                </a:lnSpc>
              </a:pPr>
              <a:r>
                <a:rPr lang="en-US" sz="2399">
                  <a:solidFill>
                    <a:srgbClr val="000000"/>
                  </a:solidFill>
                  <a:latin typeface="Open Sans Light Bold"/>
                </a:rPr>
                <a:t>Yes, it's very strong</a:t>
              </a:r>
            </a:p>
            <a:p>
              <a:pPr algn="ctr">
                <a:lnSpc>
                  <a:spcPts val="3359"/>
                </a:lnSpc>
              </a:pPr>
              <a:r>
                <a:rPr lang="en-US" sz="2399">
                  <a:solidFill>
                    <a:srgbClr val="000000"/>
                  </a:solidFill>
                  <a:latin typeface="Open Sans Light Bold"/>
                </a:rPr>
                <a:t>33%</a:t>
              </a:r>
            </a:p>
          </p:txBody>
        </p:sp>
        <p:sp>
          <p:nvSpPr>
            <p:cNvPr id="7" name="TextBox 7"/>
            <p:cNvSpPr txBox="1"/>
            <p:nvPr/>
          </p:nvSpPr>
          <p:spPr>
            <a:xfrm>
              <a:off x="0" y="-38100"/>
              <a:ext cx="5205599" cy="1092984"/>
            </a:xfrm>
            <a:prstGeom prst="rect">
              <a:avLst/>
            </a:prstGeom>
          </p:spPr>
          <p:txBody>
            <a:bodyPr lIns="0" tIns="0" rIns="0" bIns="0" rtlCol="0" anchor="t">
              <a:spAutoFit/>
            </a:bodyPr>
            <a:lstStyle/>
            <a:p>
              <a:pPr algn="ctr">
                <a:lnSpc>
                  <a:spcPts val="3359"/>
                </a:lnSpc>
              </a:pPr>
              <a:r>
                <a:rPr lang="en-US" sz="2399">
                  <a:solidFill>
                    <a:srgbClr val="000000"/>
                  </a:solidFill>
                  <a:latin typeface="Open Sans Light Bold"/>
                </a:rPr>
                <a:t>No, it does not do enough</a:t>
              </a:r>
            </a:p>
            <a:p>
              <a:pPr algn="ctr">
                <a:lnSpc>
                  <a:spcPts val="3359"/>
                </a:lnSpc>
              </a:pPr>
              <a:r>
                <a:rPr lang="en-US" sz="2399">
                  <a:solidFill>
                    <a:srgbClr val="000000"/>
                  </a:solidFill>
                  <a:latin typeface="Open Sans Light Bold"/>
                </a:rPr>
                <a:t>21%</a:t>
              </a:r>
            </a:p>
          </p:txBody>
        </p:sp>
        <p:grpSp>
          <p:nvGrpSpPr>
            <p:cNvPr id="8" name="Group 8"/>
            <p:cNvGrpSpPr>
              <a:grpSpLocks noChangeAspect="1"/>
            </p:cNvGrpSpPr>
            <p:nvPr/>
          </p:nvGrpSpPr>
          <p:grpSpPr>
            <a:xfrm>
              <a:off x="4358529" y="459027"/>
              <a:ext cx="7079178" cy="7079178"/>
              <a:chOff x="0" y="0"/>
              <a:chExt cx="2540000" cy="2540000"/>
            </a:xfrm>
          </p:grpSpPr>
          <p:sp>
            <p:nvSpPr>
              <p:cNvPr id="9" name="Freeform 9"/>
              <p:cNvSpPr/>
              <p:nvPr/>
            </p:nvSpPr>
            <p:spPr>
              <a:xfrm>
                <a:off x="1270000" y="0"/>
                <a:ext cx="1333308" cy="1936685"/>
              </a:xfrm>
              <a:custGeom>
                <a:avLst/>
                <a:gdLst/>
                <a:ahLst/>
                <a:cxnLst/>
                <a:rect l="l" t="t" r="r" b="b"/>
                <a:pathLst>
                  <a:path w="1333308" h="1936685">
                    <a:moveTo>
                      <a:pt x="0" y="0"/>
                    </a:moveTo>
                    <a:cubicBezTo>
                      <a:pt x="460326" y="0"/>
                      <a:pt x="884614" y="249090"/>
                      <a:pt x="1108961" y="651045"/>
                    </a:cubicBezTo>
                    <a:cubicBezTo>
                      <a:pt x="1333308" y="1053000"/>
                      <a:pt x="1322587" y="1544886"/>
                      <a:pt x="1080940" y="1936685"/>
                    </a:cubicBezTo>
                    <a:lnTo>
                      <a:pt x="540470" y="1603342"/>
                    </a:lnTo>
                    <a:cubicBezTo>
                      <a:pt x="661294" y="1407443"/>
                      <a:pt x="666654" y="1161500"/>
                      <a:pt x="554480" y="960523"/>
                    </a:cubicBezTo>
                    <a:cubicBezTo>
                      <a:pt x="442307" y="759545"/>
                      <a:pt x="230163" y="635000"/>
                      <a:pt x="0" y="635000"/>
                    </a:cubicBezTo>
                    <a:close/>
                  </a:path>
                </a:pathLst>
              </a:custGeom>
              <a:solidFill>
                <a:srgbClr val="31356E"/>
              </a:solidFill>
            </p:spPr>
          </p:sp>
          <p:sp>
            <p:nvSpPr>
              <p:cNvPr id="10" name="Freeform 10"/>
              <p:cNvSpPr/>
              <p:nvPr/>
            </p:nvSpPr>
            <p:spPr>
              <a:xfrm>
                <a:off x="-136279" y="893079"/>
                <a:ext cx="2519188" cy="1800770"/>
              </a:xfrm>
              <a:custGeom>
                <a:avLst/>
                <a:gdLst/>
                <a:ahLst/>
                <a:cxnLst/>
                <a:rect l="l" t="t" r="r" b="b"/>
                <a:pathLst>
                  <a:path w="2519188" h="1800770">
                    <a:moveTo>
                      <a:pt x="2519189" y="988748"/>
                    </a:moveTo>
                    <a:cubicBezTo>
                      <a:pt x="2205095" y="1560083"/>
                      <a:pt x="1509397" y="1800771"/>
                      <a:pt x="909389" y="1545682"/>
                    </a:cubicBezTo>
                    <a:cubicBezTo>
                      <a:pt x="309382" y="1290594"/>
                      <a:pt x="0" y="622605"/>
                      <a:pt x="193501" y="0"/>
                    </a:cubicBezTo>
                    <a:lnTo>
                      <a:pt x="799890" y="188461"/>
                    </a:lnTo>
                    <a:cubicBezTo>
                      <a:pt x="703140" y="499763"/>
                      <a:pt x="857831" y="833757"/>
                      <a:pt x="1157834" y="961301"/>
                    </a:cubicBezTo>
                    <a:cubicBezTo>
                      <a:pt x="1457838" y="1088846"/>
                      <a:pt x="1805687" y="968502"/>
                      <a:pt x="1962734" y="682835"/>
                    </a:cubicBezTo>
                    <a:close/>
                  </a:path>
                </a:pathLst>
              </a:custGeom>
              <a:solidFill>
                <a:srgbClr val="2F5F98"/>
              </a:solidFill>
            </p:spPr>
          </p:sp>
          <p:sp>
            <p:nvSpPr>
              <p:cNvPr id="11" name="Freeform 11"/>
              <p:cNvSpPr/>
              <p:nvPr/>
            </p:nvSpPr>
            <p:spPr>
              <a:xfrm>
                <a:off x="39899" y="0"/>
                <a:ext cx="1230037" cy="1112082"/>
              </a:xfrm>
              <a:custGeom>
                <a:avLst/>
                <a:gdLst/>
                <a:ahLst/>
                <a:cxnLst/>
                <a:rect l="l" t="t" r="r" b="b"/>
                <a:pathLst>
                  <a:path w="1230037" h="1112082">
                    <a:moveTo>
                      <a:pt x="0" y="954164"/>
                    </a:moveTo>
                    <a:cubicBezTo>
                      <a:pt x="144168" y="392666"/>
                      <a:pt x="650264" y="58"/>
                      <a:pt x="1229974" y="0"/>
                    </a:cubicBezTo>
                    <a:lnTo>
                      <a:pt x="1230038" y="635000"/>
                    </a:lnTo>
                    <a:cubicBezTo>
                      <a:pt x="940182" y="635029"/>
                      <a:pt x="687135" y="831333"/>
                      <a:pt x="615051" y="1112082"/>
                    </a:cubicBezTo>
                    <a:close/>
                  </a:path>
                </a:pathLst>
              </a:custGeom>
              <a:solidFill>
                <a:srgbClr val="2D8BBA"/>
              </a:solidFill>
            </p:spPr>
          </p:sp>
          <p:sp>
            <p:nvSpPr>
              <p:cNvPr id="12" name="Freeform 12"/>
              <p:cNvSpPr/>
              <p:nvPr/>
            </p:nvSpPr>
            <p:spPr>
              <a:xfrm>
                <a:off x="1270000" y="0"/>
                <a:ext cx="127" cy="635000"/>
              </a:xfrm>
              <a:custGeom>
                <a:avLst/>
                <a:gdLst/>
                <a:ahLst/>
                <a:cxnLst/>
                <a:rect l="l" t="t" r="r" b="b"/>
                <a:pathLst>
                  <a:path w="127" h="635000">
                    <a:moveTo>
                      <a:pt x="0" y="0"/>
                    </a:moveTo>
                    <a:cubicBezTo>
                      <a:pt x="42" y="0"/>
                      <a:pt x="85" y="0"/>
                      <a:pt x="127" y="0"/>
                    </a:cubicBezTo>
                    <a:lnTo>
                      <a:pt x="63" y="635000"/>
                    </a:lnTo>
                    <a:cubicBezTo>
                      <a:pt x="42" y="635000"/>
                      <a:pt x="21" y="635000"/>
                      <a:pt x="0" y="635000"/>
                    </a:cubicBezTo>
                    <a:close/>
                  </a:path>
                </a:pathLst>
              </a:custGeom>
              <a:solidFill>
                <a:srgbClr val="41B8D5"/>
              </a:solidFill>
            </p:spPr>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grpSp>
        <p:nvGrpSpPr>
          <p:cNvPr id="2" name="Group 2"/>
          <p:cNvGrpSpPr/>
          <p:nvPr/>
        </p:nvGrpSpPr>
        <p:grpSpPr>
          <a:xfrm>
            <a:off x="10316288" y="811918"/>
            <a:ext cx="5143500" cy="2571750"/>
            <a:chOff x="0" y="0"/>
            <a:chExt cx="6858000" cy="3429000"/>
          </a:xfrm>
        </p:grpSpPr>
        <p:grpSp>
          <p:nvGrpSpPr>
            <p:cNvPr id="3" name="Group 3"/>
            <p:cNvGrpSpPr>
              <a:grpSpLocks noChangeAspect="1"/>
            </p:cNvGrpSpPr>
            <p:nvPr/>
          </p:nvGrpSpPr>
          <p:grpSpPr>
            <a:xfrm>
              <a:off x="0" y="0"/>
              <a:ext cx="6858000" cy="3429000"/>
              <a:chOff x="0" y="0"/>
              <a:chExt cx="2540000" cy="1270000"/>
            </a:xfrm>
          </p:grpSpPr>
          <p:sp>
            <p:nvSpPr>
              <p:cNvPr id="4" name="Freeform 4"/>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32000" y="1264333"/>
                    </a:lnTo>
                    <a:cubicBezTo>
                      <a:pt x="2030124" y="844822"/>
                      <a:pt x="1689515" y="505733"/>
                      <a:pt x="1270000" y="505733"/>
                    </a:cubicBezTo>
                    <a:cubicBezTo>
                      <a:pt x="850485" y="505733"/>
                      <a:pt x="509876" y="844822"/>
                      <a:pt x="508000" y="1264333"/>
                    </a:cubicBezTo>
                    <a:close/>
                  </a:path>
                </a:pathLst>
              </a:custGeom>
              <a:solidFill>
                <a:srgbClr val="FFFFFF"/>
              </a:solidFill>
            </p:spPr>
          </p:sp>
          <p:sp>
            <p:nvSpPr>
              <p:cNvPr id="5" name="Freeform 5"/>
              <p:cNvSpPr/>
              <p:nvPr/>
            </p:nvSpPr>
            <p:spPr>
              <a:xfrm>
                <a:off x="0" y="-63468"/>
                <a:ext cx="1662452" cy="1333468"/>
              </a:xfrm>
              <a:custGeom>
                <a:avLst/>
                <a:gdLst/>
                <a:ahLst/>
                <a:cxnLst/>
                <a:rect l="l" t="t" r="r" b="b"/>
                <a:pathLst>
                  <a:path w="1662452" h="1333468">
                    <a:moveTo>
                      <a:pt x="0" y="1333468"/>
                    </a:moveTo>
                    <a:cubicBezTo>
                      <a:pt x="0" y="926935"/>
                      <a:pt x="194620" y="544971"/>
                      <a:pt x="523513" y="306016"/>
                    </a:cubicBezTo>
                    <a:cubicBezTo>
                      <a:pt x="852405" y="67062"/>
                      <a:pt x="1275815" y="0"/>
                      <a:pt x="1662452" y="125626"/>
                    </a:cubicBezTo>
                    <a:lnTo>
                      <a:pt x="1505471" y="608763"/>
                    </a:lnTo>
                    <a:cubicBezTo>
                      <a:pt x="1273489" y="533387"/>
                      <a:pt x="1019443" y="573624"/>
                      <a:pt x="822108" y="716997"/>
                    </a:cubicBezTo>
                    <a:cubicBezTo>
                      <a:pt x="624772" y="860370"/>
                      <a:pt x="508000" y="1089548"/>
                      <a:pt x="508000" y="1333468"/>
                    </a:cubicBezTo>
                    <a:close/>
                  </a:path>
                </a:pathLst>
              </a:custGeom>
              <a:solidFill>
                <a:srgbClr val="2B1886"/>
              </a:solidFill>
            </p:spPr>
          </p:sp>
        </p:grpSp>
      </p:grpSp>
      <p:pic>
        <p:nvPicPr>
          <p:cNvPr id="6" name="Picture 6"/>
          <p:cNvPicPr>
            <a:picLocks noChangeAspect="1"/>
          </p:cNvPicPr>
          <p:nvPr/>
        </p:nvPicPr>
        <p:blipFill>
          <a:blip r:embed="rId2"/>
          <a:srcRect/>
          <a:stretch>
            <a:fillRect/>
          </a:stretch>
        </p:blipFill>
        <p:spPr>
          <a:xfrm>
            <a:off x="-251617" y="8051236"/>
            <a:ext cx="3625724" cy="2414128"/>
          </a:xfrm>
          <a:prstGeom prst="rect">
            <a:avLst/>
          </a:prstGeom>
        </p:spPr>
      </p:pic>
      <p:pic>
        <p:nvPicPr>
          <p:cNvPr id="7" name="Picture 7"/>
          <p:cNvPicPr>
            <a:picLocks noChangeAspect="1"/>
          </p:cNvPicPr>
          <p:nvPr/>
        </p:nvPicPr>
        <p:blipFill>
          <a:blip r:embed="rId3"/>
          <a:srcRect/>
          <a:stretch>
            <a:fillRect/>
          </a:stretch>
        </p:blipFill>
        <p:spPr>
          <a:xfrm>
            <a:off x="3374107" y="8051236"/>
            <a:ext cx="3796896" cy="2534428"/>
          </a:xfrm>
          <a:prstGeom prst="rect">
            <a:avLst/>
          </a:prstGeom>
        </p:spPr>
      </p:pic>
      <p:pic>
        <p:nvPicPr>
          <p:cNvPr id="8" name="Picture 8"/>
          <p:cNvPicPr>
            <a:picLocks noChangeAspect="1"/>
          </p:cNvPicPr>
          <p:nvPr/>
        </p:nvPicPr>
        <p:blipFill>
          <a:blip r:embed="rId4"/>
          <a:srcRect/>
          <a:stretch>
            <a:fillRect/>
          </a:stretch>
        </p:blipFill>
        <p:spPr>
          <a:xfrm>
            <a:off x="-92019" y="-230219"/>
            <a:ext cx="7465090" cy="11204639"/>
          </a:xfrm>
          <a:prstGeom prst="rect">
            <a:avLst/>
          </a:prstGeom>
        </p:spPr>
      </p:pic>
      <p:sp>
        <p:nvSpPr>
          <p:cNvPr id="9" name="TextBox 9"/>
          <p:cNvSpPr txBox="1"/>
          <p:nvPr/>
        </p:nvSpPr>
        <p:spPr>
          <a:xfrm>
            <a:off x="380653" y="304281"/>
            <a:ext cx="9447971" cy="1038225"/>
          </a:xfrm>
          <a:prstGeom prst="rect">
            <a:avLst/>
          </a:prstGeom>
        </p:spPr>
        <p:txBody>
          <a:bodyPr lIns="0" tIns="0" rIns="0" bIns="0" rtlCol="0" anchor="t">
            <a:spAutoFit/>
          </a:bodyPr>
          <a:lstStyle/>
          <a:p>
            <a:pPr algn="ctr">
              <a:lnSpc>
                <a:spcPts val="8400"/>
              </a:lnSpc>
            </a:pPr>
            <a:r>
              <a:rPr lang="en-US" sz="6000" dirty="0">
                <a:solidFill>
                  <a:srgbClr val="2B1886"/>
                </a:solidFill>
                <a:latin typeface="Anton"/>
              </a:rPr>
              <a:t>Stress Burnout a Major Issue</a:t>
            </a:r>
          </a:p>
        </p:txBody>
      </p:sp>
      <p:sp>
        <p:nvSpPr>
          <p:cNvPr id="10" name="TextBox 10"/>
          <p:cNvSpPr txBox="1"/>
          <p:nvPr/>
        </p:nvSpPr>
        <p:spPr>
          <a:xfrm>
            <a:off x="10417139" y="3566867"/>
            <a:ext cx="5042649" cy="691624"/>
          </a:xfrm>
          <a:prstGeom prst="rect">
            <a:avLst/>
          </a:prstGeom>
        </p:spPr>
        <p:txBody>
          <a:bodyPr lIns="0" tIns="0" rIns="0" bIns="0" rtlCol="0" anchor="t">
            <a:spAutoFit/>
          </a:bodyPr>
          <a:lstStyle/>
          <a:p>
            <a:pPr algn="ctr">
              <a:lnSpc>
                <a:spcPts val="2866"/>
              </a:lnSpc>
            </a:pPr>
            <a:r>
              <a:rPr lang="en-US" sz="2047">
                <a:solidFill>
                  <a:srgbClr val="2B1886"/>
                </a:solidFill>
                <a:latin typeface="Antonio Bold"/>
              </a:rPr>
              <a:t>60 per cent of respondents report burnout and stress as barrier to women in their organisaiton</a:t>
            </a:r>
          </a:p>
        </p:txBody>
      </p:sp>
      <p:sp>
        <p:nvSpPr>
          <p:cNvPr id="11" name="TextBox 11"/>
          <p:cNvSpPr txBox="1"/>
          <p:nvPr/>
        </p:nvSpPr>
        <p:spPr>
          <a:xfrm>
            <a:off x="8556737" y="6253482"/>
            <a:ext cx="9362476" cy="3519307"/>
          </a:xfrm>
          <a:prstGeom prst="rect">
            <a:avLst/>
          </a:prstGeom>
        </p:spPr>
        <p:txBody>
          <a:bodyPr lIns="0" tIns="0" rIns="0" bIns="0" rtlCol="0" anchor="t">
            <a:spAutoFit/>
          </a:bodyPr>
          <a:lstStyle/>
          <a:p>
            <a:pPr algn="ctr">
              <a:lnSpc>
                <a:spcPts val="3953"/>
              </a:lnSpc>
              <a:spcBef>
                <a:spcPct val="0"/>
              </a:spcBef>
            </a:pPr>
            <a:r>
              <a:rPr lang="en-US" sz="2824" dirty="0">
                <a:solidFill>
                  <a:srgbClr val="2B1886"/>
                </a:solidFill>
                <a:latin typeface="Arialle"/>
              </a:rPr>
              <a:t>‘</a:t>
            </a:r>
            <a:r>
              <a:rPr lang="en-US" sz="2824" i="1" dirty="0">
                <a:solidFill>
                  <a:srgbClr val="2B1886"/>
                </a:solidFill>
                <a:latin typeface="Arialle"/>
              </a:rPr>
              <a:t>The pandemic has shown our sector is fragile and at breaking point. I am sick of being expected to jump through endless hoops for our </a:t>
            </a:r>
            <a:r>
              <a:rPr lang="en-US" sz="2824" i="1" dirty="0" err="1">
                <a:solidFill>
                  <a:srgbClr val="2B1886"/>
                </a:solidFill>
                <a:latin typeface="Arialle"/>
              </a:rPr>
              <a:t>pollies</a:t>
            </a:r>
            <a:r>
              <a:rPr lang="en-US" sz="2824" i="1" dirty="0">
                <a:solidFill>
                  <a:srgbClr val="2B1886"/>
                </a:solidFill>
                <a:latin typeface="Arialle"/>
              </a:rPr>
              <a:t> and bureaucrats, yet I am paid at 28 hours per week and have to work over 40 hours per week. I am considering going back to public service. The stress and pressure has taken a toll, this is not sustainable</a:t>
            </a:r>
            <a:r>
              <a:rPr lang="en-US" sz="2824" dirty="0">
                <a:solidFill>
                  <a:srgbClr val="2B1886"/>
                </a:solidFill>
                <a:latin typeface="Arialle"/>
              </a:rPr>
              <a:t>.’   </a:t>
            </a:r>
          </a:p>
        </p:txBody>
      </p:sp>
      <p:sp>
        <p:nvSpPr>
          <p:cNvPr id="12" name="TextBox 12"/>
          <p:cNvSpPr txBox="1"/>
          <p:nvPr/>
        </p:nvSpPr>
        <p:spPr>
          <a:xfrm>
            <a:off x="10188300" y="5295900"/>
            <a:ext cx="6099349" cy="491481"/>
          </a:xfrm>
          <a:prstGeom prst="rect">
            <a:avLst/>
          </a:prstGeom>
        </p:spPr>
        <p:txBody>
          <a:bodyPr lIns="0" tIns="0" rIns="0" bIns="0" rtlCol="0" anchor="t">
            <a:spAutoFit/>
          </a:bodyPr>
          <a:lstStyle/>
          <a:p>
            <a:pPr algn="ctr">
              <a:lnSpc>
                <a:spcPts val="4200"/>
              </a:lnSpc>
              <a:spcBef>
                <a:spcPct val="0"/>
              </a:spcBef>
            </a:pPr>
            <a:r>
              <a:rPr lang="en-US" sz="3000" dirty="0">
                <a:solidFill>
                  <a:srgbClr val="2B1886"/>
                </a:solidFill>
                <a:latin typeface="Arialle"/>
              </a:rPr>
              <a:t>‘</a:t>
            </a:r>
            <a:r>
              <a:rPr lang="en-US" sz="3000" i="1" dirty="0">
                <a:solidFill>
                  <a:srgbClr val="2B1886"/>
                </a:solidFill>
                <a:latin typeface="Arialle"/>
              </a:rPr>
              <a:t>Pay is low and burnout rate is high</a:t>
            </a:r>
            <a:r>
              <a:rPr lang="en-US" sz="3000" dirty="0">
                <a:solidFill>
                  <a:srgbClr val="2B1886"/>
                </a:solidFill>
                <a:latin typeface="Arialle"/>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sp>
        <p:nvSpPr>
          <p:cNvPr id="2" name="TextBox 2"/>
          <p:cNvSpPr txBox="1"/>
          <p:nvPr/>
        </p:nvSpPr>
        <p:spPr>
          <a:xfrm>
            <a:off x="1028700" y="914400"/>
            <a:ext cx="4762500" cy="995682"/>
          </a:xfrm>
          <a:prstGeom prst="rect">
            <a:avLst/>
          </a:prstGeom>
        </p:spPr>
        <p:txBody>
          <a:bodyPr wrap="square" lIns="0" tIns="0" rIns="0" bIns="0" rtlCol="0" anchor="t">
            <a:spAutoFit/>
          </a:bodyPr>
          <a:lstStyle/>
          <a:p>
            <a:pPr algn="ctr">
              <a:lnSpc>
                <a:spcPts val="8119"/>
              </a:lnSpc>
              <a:spcBef>
                <a:spcPct val="0"/>
              </a:spcBef>
            </a:pPr>
            <a:r>
              <a:rPr lang="en-US" sz="5799" dirty="0">
                <a:solidFill>
                  <a:srgbClr val="2B1886"/>
                </a:solidFill>
                <a:latin typeface="Anton"/>
              </a:rPr>
              <a:t>Pay Inadequate</a:t>
            </a:r>
          </a:p>
        </p:txBody>
      </p:sp>
      <p:grpSp>
        <p:nvGrpSpPr>
          <p:cNvPr id="3" name="Group 3"/>
          <p:cNvGrpSpPr/>
          <p:nvPr/>
        </p:nvGrpSpPr>
        <p:grpSpPr>
          <a:xfrm>
            <a:off x="1028700" y="3879621"/>
            <a:ext cx="5809036" cy="2904518"/>
            <a:chOff x="0" y="0"/>
            <a:chExt cx="7745382" cy="3872691"/>
          </a:xfrm>
        </p:grpSpPr>
        <p:grpSp>
          <p:nvGrpSpPr>
            <p:cNvPr id="4" name="Group 4"/>
            <p:cNvGrpSpPr>
              <a:grpSpLocks noChangeAspect="1"/>
            </p:cNvGrpSpPr>
            <p:nvPr/>
          </p:nvGrpSpPr>
          <p:grpSpPr>
            <a:xfrm>
              <a:off x="0" y="0"/>
              <a:ext cx="7745382" cy="3872691"/>
              <a:chOff x="0" y="0"/>
              <a:chExt cx="2540000" cy="1270000"/>
            </a:xfrm>
          </p:grpSpPr>
          <p:sp>
            <p:nvSpPr>
              <p:cNvPr id="5" name="Freeform 5"/>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32000" y="1264333"/>
                    </a:lnTo>
                    <a:cubicBezTo>
                      <a:pt x="2030124" y="844822"/>
                      <a:pt x="1689515" y="505733"/>
                      <a:pt x="1270000" y="505733"/>
                    </a:cubicBezTo>
                    <a:cubicBezTo>
                      <a:pt x="850485" y="505733"/>
                      <a:pt x="509876" y="844822"/>
                      <a:pt x="508000" y="1264333"/>
                    </a:cubicBezTo>
                    <a:close/>
                  </a:path>
                </a:pathLst>
              </a:custGeom>
              <a:solidFill>
                <a:srgbClr val="FFFFFF"/>
              </a:solidFill>
            </p:spPr>
          </p:sp>
          <p:sp>
            <p:nvSpPr>
              <p:cNvPr id="6" name="Freeform 6"/>
              <p:cNvSpPr/>
              <p:nvPr/>
            </p:nvSpPr>
            <p:spPr>
              <a:xfrm>
                <a:off x="0" y="22495"/>
                <a:ext cx="1127215" cy="1247505"/>
              </a:xfrm>
              <a:custGeom>
                <a:avLst/>
                <a:gdLst/>
                <a:ahLst/>
                <a:cxnLst/>
                <a:rect l="l" t="t" r="r" b="b"/>
                <a:pathLst>
                  <a:path w="1127215" h="1247505">
                    <a:moveTo>
                      <a:pt x="0" y="1247505"/>
                    </a:moveTo>
                    <a:cubicBezTo>
                      <a:pt x="0" y="637868"/>
                      <a:pt x="433187" y="114235"/>
                      <a:pt x="1032026" y="0"/>
                    </a:cubicBezTo>
                    <a:lnTo>
                      <a:pt x="1127215" y="499002"/>
                    </a:lnTo>
                    <a:cubicBezTo>
                      <a:pt x="767912" y="567543"/>
                      <a:pt x="508000" y="881722"/>
                      <a:pt x="508000" y="1247505"/>
                    </a:cubicBezTo>
                    <a:close/>
                  </a:path>
                </a:pathLst>
              </a:custGeom>
              <a:solidFill>
                <a:srgbClr val="2B1886"/>
              </a:solidFill>
            </p:spPr>
          </p:sp>
        </p:grpSp>
      </p:grpSp>
      <p:sp>
        <p:nvSpPr>
          <p:cNvPr id="7" name="TextBox 7"/>
          <p:cNvSpPr txBox="1"/>
          <p:nvPr/>
        </p:nvSpPr>
        <p:spPr>
          <a:xfrm>
            <a:off x="1028700" y="6954431"/>
            <a:ext cx="6017016" cy="1035080"/>
          </a:xfrm>
          <a:prstGeom prst="rect">
            <a:avLst/>
          </a:prstGeom>
        </p:spPr>
        <p:txBody>
          <a:bodyPr lIns="0" tIns="0" rIns="0" bIns="0" rtlCol="0" anchor="t">
            <a:spAutoFit/>
          </a:bodyPr>
          <a:lstStyle/>
          <a:p>
            <a:pPr algn="ctr">
              <a:lnSpc>
                <a:spcPts val="2736"/>
              </a:lnSpc>
              <a:spcBef>
                <a:spcPct val="0"/>
              </a:spcBef>
            </a:pPr>
            <a:r>
              <a:rPr lang="en-US" sz="1954">
                <a:solidFill>
                  <a:srgbClr val="2B1886"/>
                </a:solidFill>
                <a:latin typeface="Arialle"/>
              </a:rPr>
              <a:t>44 per cent reported that better pay and conditions outside the social services sector was an issue for women in their organisation</a:t>
            </a:r>
          </a:p>
        </p:txBody>
      </p:sp>
      <p:sp>
        <p:nvSpPr>
          <p:cNvPr id="8" name="TextBox 8"/>
          <p:cNvSpPr txBox="1"/>
          <p:nvPr/>
        </p:nvSpPr>
        <p:spPr>
          <a:xfrm>
            <a:off x="7727904" y="1081295"/>
            <a:ext cx="9832165" cy="8424970"/>
          </a:xfrm>
          <a:prstGeom prst="rect">
            <a:avLst/>
          </a:prstGeom>
        </p:spPr>
        <p:txBody>
          <a:bodyPr lIns="0" tIns="0" rIns="0" bIns="0" rtlCol="0" anchor="t">
            <a:spAutoFit/>
          </a:bodyPr>
          <a:lstStyle/>
          <a:p>
            <a:pPr marL="760353" lvl="1" indent="-457200">
              <a:lnSpc>
                <a:spcPts val="3931"/>
              </a:lnSpc>
              <a:buFont typeface="Wingdings" pitchFamily="2" charset="2"/>
              <a:buChar char="Ø"/>
            </a:pPr>
            <a:r>
              <a:rPr lang="en-US" sz="2808" dirty="0">
                <a:solidFill>
                  <a:srgbClr val="2B1886"/>
                </a:solidFill>
                <a:latin typeface="Arialle"/>
              </a:rPr>
              <a:t>Technicians and trade workers earn 7.2 per cent more per hour than community and personal service workers.</a:t>
            </a:r>
            <a:r>
              <a:rPr lang="en-US" sz="2808" dirty="0">
                <a:solidFill>
                  <a:srgbClr val="2B1886"/>
                </a:solidFill>
                <a:latin typeface="Arimo"/>
              </a:rPr>
              <a:t> </a:t>
            </a:r>
          </a:p>
          <a:p>
            <a:pPr marL="457200" indent="-457200">
              <a:lnSpc>
                <a:spcPts val="3931"/>
              </a:lnSpc>
              <a:buFont typeface="Wingdings" pitchFamily="2" charset="2"/>
              <a:buChar char="Ø"/>
            </a:pPr>
            <a:endParaRPr lang="en-US" sz="2808" dirty="0">
              <a:solidFill>
                <a:srgbClr val="2B1886"/>
              </a:solidFill>
              <a:latin typeface="Arimo"/>
            </a:endParaRPr>
          </a:p>
          <a:p>
            <a:pPr marL="457200" indent="-457200">
              <a:lnSpc>
                <a:spcPts val="3931"/>
              </a:lnSpc>
              <a:buFont typeface="Wingdings" pitchFamily="2" charset="2"/>
              <a:buChar char="Ø"/>
            </a:pPr>
            <a:endParaRPr lang="en-US" sz="2808" dirty="0">
              <a:solidFill>
                <a:srgbClr val="2B1886"/>
              </a:solidFill>
              <a:latin typeface="Arimo"/>
            </a:endParaRPr>
          </a:p>
          <a:p>
            <a:pPr marL="760353" lvl="1" indent="-457200">
              <a:lnSpc>
                <a:spcPts val="3931"/>
              </a:lnSpc>
              <a:buFont typeface="Wingdings" pitchFamily="2" charset="2"/>
              <a:buChar char="Ø"/>
            </a:pPr>
            <a:r>
              <a:rPr lang="en-US" sz="2808" dirty="0">
                <a:solidFill>
                  <a:srgbClr val="2B1886"/>
                </a:solidFill>
                <a:latin typeface="Arialle"/>
              </a:rPr>
              <a:t>22 per cent of community and personal service workers have Bachelor degrees or higher, compared to 13.2 per cent of technicians and trade workers.</a:t>
            </a:r>
            <a:r>
              <a:rPr lang="en-US" sz="2808" dirty="0">
                <a:solidFill>
                  <a:srgbClr val="2B1886"/>
                </a:solidFill>
                <a:latin typeface="Arimo"/>
              </a:rPr>
              <a:t> </a:t>
            </a:r>
          </a:p>
          <a:p>
            <a:pPr marL="457200" indent="-457200">
              <a:lnSpc>
                <a:spcPts val="3931"/>
              </a:lnSpc>
              <a:buFont typeface="Wingdings" pitchFamily="2" charset="2"/>
              <a:buChar char="Ø"/>
            </a:pPr>
            <a:endParaRPr lang="en-US" sz="2808" dirty="0">
              <a:solidFill>
                <a:srgbClr val="2B1886"/>
              </a:solidFill>
              <a:latin typeface="Arimo"/>
            </a:endParaRPr>
          </a:p>
          <a:p>
            <a:pPr marL="457200" indent="-457200">
              <a:lnSpc>
                <a:spcPts val="3931"/>
              </a:lnSpc>
              <a:buFont typeface="Wingdings" pitchFamily="2" charset="2"/>
              <a:buChar char="Ø"/>
            </a:pPr>
            <a:endParaRPr lang="en-US" sz="2808" dirty="0">
              <a:solidFill>
                <a:srgbClr val="2B1886"/>
              </a:solidFill>
              <a:latin typeface="Arimo"/>
            </a:endParaRPr>
          </a:p>
          <a:p>
            <a:pPr marL="760353" lvl="1" indent="-457200">
              <a:lnSpc>
                <a:spcPts val="3931"/>
              </a:lnSpc>
              <a:buFont typeface="Wingdings" pitchFamily="2" charset="2"/>
              <a:buChar char="Ø"/>
            </a:pPr>
            <a:r>
              <a:rPr lang="en-US" sz="2808" dirty="0">
                <a:solidFill>
                  <a:srgbClr val="2B1886"/>
                </a:solidFill>
                <a:latin typeface="Arialle"/>
              </a:rPr>
              <a:t>Community and personal service workers with post-school qualifications earn 11.8 per cent more than workers without qualifications. </a:t>
            </a:r>
          </a:p>
          <a:p>
            <a:pPr>
              <a:lnSpc>
                <a:spcPts val="3931"/>
              </a:lnSpc>
            </a:pPr>
            <a:endParaRPr lang="en-US" sz="2808" dirty="0">
              <a:solidFill>
                <a:srgbClr val="2B1886"/>
              </a:solidFill>
              <a:latin typeface="Arialle"/>
            </a:endParaRPr>
          </a:p>
          <a:p>
            <a:pPr marL="457200" indent="-457200">
              <a:lnSpc>
                <a:spcPts val="3931"/>
              </a:lnSpc>
              <a:buFont typeface="Wingdings" pitchFamily="2" charset="2"/>
              <a:buChar char="Ø"/>
            </a:pPr>
            <a:endParaRPr lang="en-US" sz="2808" dirty="0">
              <a:solidFill>
                <a:srgbClr val="2B1886"/>
              </a:solidFill>
              <a:latin typeface="Arialle"/>
            </a:endParaRPr>
          </a:p>
          <a:p>
            <a:pPr marL="760353" lvl="1" indent="-457200">
              <a:lnSpc>
                <a:spcPts val="3931"/>
              </a:lnSpc>
              <a:buFont typeface="Wingdings" pitchFamily="2" charset="2"/>
              <a:buChar char="Ø"/>
            </a:pPr>
            <a:r>
              <a:rPr lang="en-US" sz="2808" dirty="0">
                <a:solidFill>
                  <a:srgbClr val="2B1886"/>
                </a:solidFill>
                <a:latin typeface="Arialle"/>
              </a:rPr>
              <a:t>Technicians and trade workers with post-school qualifications earn 24.6 per cent more than workers without qualifications.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3634072244"/>
              </p:ext>
            </p:extLst>
          </p:nvPr>
        </p:nvGraphicFramePr>
        <p:xfrm>
          <a:off x="1161535" y="2079987"/>
          <a:ext cx="16227512" cy="7536426"/>
        </p:xfrm>
        <a:graphic>
          <a:graphicData uri="http://schemas.openxmlformats.org/drawingml/2006/table">
            <a:tbl>
              <a:tblPr/>
              <a:tblGrid>
                <a:gridCol w="4056878">
                  <a:extLst>
                    <a:ext uri="{9D8B030D-6E8A-4147-A177-3AD203B41FA5}">
                      <a16:colId xmlns:a16="http://schemas.microsoft.com/office/drawing/2014/main" val="20000"/>
                    </a:ext>
                  </a:extLst>
                </a:gridCol>
                <a:gridCol w="4056878">
                  <a:extLst>
                    <a:ext uri="{9D8B030D-6E8A-4147-A177-3AD203B41FA5}">
                      <a16:colId xmlns:a16="http://schemas.microsoft.com/office/drawing/2014/main" val="20001"/>
                    </a:ext>
                  </a:extLst>
                </a:gridCol>
                <a:gridCol w="4056878">
                  <a:extLst>
                    <a:ext uri="{9D8B030D-6E8A-4147-A177-3AD203B41FA5}">
                      <a16:colId xmlns:a16="http://schemas.microsoft.com/office/drawing/2014/main" val="20002"/>
                    </a:ext>
                  </a:extLst>
                </a:gridCol>
                <a:gridCol w="4056878">
                  <a:extLst>
                    <a:ext uri="{9D8B030D-6E8A-4147-A177-3AD203B41FA5}">
                      <a16:colId xmlns:a16="http://schemas.microsoft.com/office/drawing/2014/main" val="20003"/>
                    </a:ext>
                  </a:extLst>
                </a:gridCol>
              </a:tblGrid>
              <a:tr h="1728394">
                <a:tc>
                  <a:txBody>
                    <a:bodyPr/>
                    <a:lstStyle/>
                    <a:p>
                      <a:pPr algn="ctr">
                        <a:defRPr/>
                      </a:pPr>
                      <a:r>
                        <a:rPr lang="en-US" sz="3000" b="1" dirty="0">
                          <a:solidFill>
                            <a:srgbClr val="000000"/>
                          </a:solidFill>
                          <a:latin typeface="Arial" panose="020B0604020202020204" pitchFamily="34" charset="0"/>
                          <a:cs typeface="Arial" panose="020B0604020202020204" pitchFamily="34" charset="0"/>
                        </a:rPr>
                        <a:t>Location</a:t>
                      </a:r>
                      <a:endParaRPr lang="en-US" sz="3000" b="1" dirty="0">
                        <a:latin typeface="Arial" panose="020B0604020202020204" pitchFamily="34" charset="0"/>
                        <a:cs typeface="Arial" panose="020B0604020202020204" pitchFamily="34" charset="0"/>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b="1" dirty="0">
                          <a:solidFill>
                            <a:srgbClr val="000000"/>
                          </a:solidFill>
                          <a:latin typeface="Arial" panose="020B0604020202020204" pitchFamily="34" charset="0"/>
                          <a:cs typeface="Arial" panose="020B0604020202020204" pitchFamily="34" charset="0"/>
                        </a:rPr>
                        <a:t>Role</a:t>
                      </a:r>
                      <a:endParaRPr lang="en-US" sz="30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defRPr/>
                      </a:pPr>
                      <a:r>
                        <a:rPr lang="en-US" sz="3000" b="1" dirty="0">
                          <a:solidFill>
                            <a:srgbClr val="000000"/>
                          </a:solidFill>
                          <a:latin typeface="Arial" panose="020B0604020202020204" pitchFamily="34" charset="0"/>
                          <a:cs typeface="Arial" panose="020B0604020202020204" pitchFamily="34" charset="0"/>
                        </a:rPr>
                        <a:t>Proportion of Weekly Income on Rent </a:t>
                      </a:r>
                    </a:p>
                    <a:p>
                      <a:pPr algn="ctr">
                        <a:defRPr/>
                      </a:pPr>
                      <a:r>
                        <a:rPr lang="en-US" sz="3000" b="1" dirty="0">
                          <a:solidFill>
                            <a:srgbClr val="000000"/>
                          </a:solidFill>
                          <a:latin typeface="Arial" panose="020B0604020202020204" pitchFamily="34" charset="0"/>
                          <a:cs typeface="Arial" panose="020B0604020202020204" pitchFamily="34" charset="0"/>
                        </a:rPr>
                        <a:t>(2 Bedroom House)</a:t>
                      </a:r>
                      <a:endParaRPr lang="en-US" sz="30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defRPr/>
                      </a:pPr>
                      <a:endParaRPr lang="en-US" sz="2500" dirty="0">
                        <a:latin typeface="Arial" panose="020B0604020202020204" pitchFamily="34" charset="0"/>
                        <a:cs typeface="Arial" panose="020B0604020202020204" pitchFamily="34" charset="0"/>
                      </a:endParaRP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49873">
                <a:tc>
                  <a:txBody>
                    <a:bodyPr/>
                    <a:lstStyle/>
                    <a:p>
                      <a:endParaRPr lang="en-US" sz="3000" b="1">
                        <a:latin typeface="Arial" panose="020B0604020202020204" pitchFamily="34" charset="0"/>
                        <a:cs typeface="Arial" panose="020B0604020202020204" pitchFamily="34" charset="0"/>
                      </a:endParaRPr>
                    </a:p>
                  </a:txBody>
                  <a:tcP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0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b="1" dirty="0">
                          <a:solidFill>
                            <a:srgbClr val="000000"/>
                          </a:solidFill>
                          <a:latin typeface="Arial" panose="020B0604020202020204" pitchFamily="34" charset="0"/>
                          <a:cs typeface="Arial" panose="020B0604020202020204" pitchFamily="34" charset="0"/>
                        </a:rPr>
                        <a:t>Dec-19</a:t>
                      </a:r>
                      <a:endParaRPr lang="en-US" sz="30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b="1" dirty="0">
                          <a:solidFill>
                            <a:srgbClr val="000000"/>
                          </a:solidFill>
                          <a:latin typeface="Arial" panose="020B0604020202020204" pitchFamily="34" charset="0"/>
                          <a:cs typeface="Arial" panose="020B0604020202020204" pitchFamily="34" charset="0"/>
                        </a:rPr>
                        <a:t>Dec-21</a:t>
                      </a:r>
                      <a:endParaRPr lang="en-US" sz="30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49873">
                <a:tc>
                  <a:txBody>
                    <a:bodyPr/>
                    <a:lstStyle/>
                    <a:p>
                      <a:endParaRPr lang="en-US" sz="3000" b="1">
                        <a:latin typeface="Arial" panose="020B0604020202020204" pitchFamily="34" charset="0"/>
                        <a:cs typeface="Arial" panose="020B0604020202020204" pitchFamily="34" charset="0"/>
                      </a:endParaRPr>
                    </a:p>
                  </a:txBody>
                  <a:tcP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0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b="1" dirty="0">
                          <a:solidFill>
                            <a:srgbClr val="000000"/>
                          </a:solidFill>
                          <a:latin typeface="Arial" panose="020B0604020202020204" pitchFamily="34" charset="0"/>
                          <a:cs typeface="Arial" panose="020B0604020202020204" pitchFamily="34" charset="0"/>
                        </a:rPr>
                        <a:t>(%)</a:t>
                      </a:r>
                      <a:endParaRPr lang="en-US" sz="30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b="1" dirty="0">
                          <a:solidFill>
                            <a:srgbClr val="000000"/>
                          </a:solidFill>
                          <a:latin typeface="Arial" panose="020B0604020202020204" pitchFamily="34" charset="0"/>
                          <a:cs typeface="Arial" panose="020B0604020202020204" pitchFamily="34" charset="0"/>
                        </a:rPr>
                        <a:t>(%)</a:t>
                      </a:r>
                      <a:endParaRPr lang="en-US" sz="30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325620">
                <a:tc>
                  <a:txBody>
                    <a:bodyPr/>
                    <a:lstStyle/>
                    <a:p>
                      <a:pPr algn="l">
                        <a:defRPr/>
                      </a:pPr>
                      <a:r>
                        <a:rPr lang="en-US" sz="3000">
                          <a:solidFill>
                            <a:srgbClr val="000000"/>
                          </a:solidFill>
                          <a:latin typeface="Arial" panose="020B0604020202020204" pitchFamily="34" charset="0"/>
                          <a:cs typeface="Arial" panose="020B0604020202020204" pitchFamily="34" charset="0"/>
                        </a:rPr>
                        <a:t>Gosford and Central Coast</a:t>
                      </a:r>
                      <a:endParaRPr lang="en-US" sz="3000">
                        <a:latin typeface="Arial" panose="020B0604020202020204" pitchFamily="34" charset="0"/>
                        <a:cs typeface="Arial" panose="020B0604020202020204" pitchFamily="34" charset="0"/>
                      </a:endParaRPr>
                    </a:p>
                  </a:txBody>
                  <a:tcP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defRPr/>
                      </a:pPr>
                      <a:r>
                        <a:rPr lang="en-US" sz="3000">
                          <a:solidFill>
                            <a:srgbClr val="000000"/>
                          </a:solidFill>
                          <a:latin typeface="Arial" panose="020B0604020202020204" pitchFamily="34" charset="0"/>
                          <a:cs typeface="Arial" panose="020B0604020202020204" pitchFamily="34" charset="0"/>
                        </a:rPr>
                        <a:t>Support Worker – Home Care</a:t>
                      </a:r>
                      <a:endParaRPr lang="en-US" sz="30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dirty="0">
                          <a:solidFill>
                            <a:srgbClr val="000000"/>
                          </a:solidFill>
                          <a:latin typeface="Arial" panose="020B0604020202020204" pitchFamily="34" charset="0"/>
                          <a:cs typeface="Arial" panose="020B0604020202020204" pitchFamily="34" charset="0"/>
                        </a:rPr>
                        <a:t>38%</a:t>
                      </a:r>
                      <a:endParaRPr lang="en-US" sz="3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dirty="0">
                          <a:solidFill>
                            <a:srgbClr val="000000"/>
                          </a:solidFill>
                          <a:latin typeface="Arial" panose="020B0604020202020204" pitchFamily="34" charset="0"/>
                          <a:cs typeface="Arial" panose="020B0604020202020204" pitchFamily="34" charset="0"/>
                        </a:rPr>
                        <a:t>46%</a:t>
                      </a:r>
                      <a:endParaRPr lang="en-US" sz="3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337135">
                <a:tc>
                  <a:txBody>
                    <a:bodyPr/>
                    <a:lstStyle/>
                    <a:p>
                      <a:pPr algn="l">
                        <a:defRPr/>
                      </a:pPr>
                      <a:r>
                        <a:rPr lang="en-US" sz="3000">
                          <a:solidFill>
                            <a:srgbClr val="000000"/>
                          </a:solidFill>
                          <a:latin typeface="Arial" panose="020B0604020202020204" pitchFamily="34" charset="0"/>
                          <a:cs typeface="Arial" panose="020B0604020202020204" pitchFamily="34" charset="0"/>
                        </a:rPr>
                        <a:t>Sydney</a:t>
                      </a:r>
                      <a:endParaRPr lang="en-US" sz="3000">
                        <a:latin typeface="Arial" panose="020B0604020202020204" pitchFamily="34" charset="0"/>
                        <a:cs typeface="Arial" panose="020B0604020202020204" pitchFamily="34" charset="0"/>
                      </a:endParaRPr>
                    </a:p>
                  </a:txBody>
                  <a:tcP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defRPr/>
                      </a:pPr>
                      <a:r>
                        <a:rPr lang="en-US" sz="3000" dirty="0">
                          <a:solidFill>
                            <a:srgbClr val="000000"/>
                          </a:solidFill>
                          <a:latin typeface="Arial" panose="020B0604020202020204" pitchFamily="34" charset="0"/>
                          <a:cs typeface="Arial" panose="020B0604020202020204" pitchFamily="34" charset="0"/>
                        </a:rPr>
                        <a:t>Aged Care Worker</a:t>
                      </a:r>
                      <a:endParaRPr lang="en-US" sz="3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dirty="0">
                          <a:solidFill>
                            <a:srgbClr val="000000"/>
                          </a:solidFill>
                          <a:latin typeface="Arial" panose="020B0604020202020204" pitchFamily="34" charset="0"/>
                          <a:cs typeface="Arial" panose="020B0604020202020204" pitchFamily="34" charset="0"/>
                        </a:rPr>
                        <a:t>88%</a:t>
                      </a:r>
                      <a:endParaRPr lang="en-US" sz="3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dirty="0">
                          <a:solidFill>
                            <a:srgbClr val="000000"/>
                          </a:solidFill>
                          <a:latin typeface="Arial" panose="020B0604020202020204" pitchFamily="34" charset="0"/>
                          <a:cs typeface="Arial" panose="020B0604020202020204" pitchFamily="34" charset="0"/>
                        </a:rPr>
                        <a:t>83%</a:t>
                      </a:r>
                      <a:endParaRPr lang="en-US" sz="3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445531">
                <a:tc>
                  <a:txBody>
                    <a:bodyPr/>
                    <a:lstStyle/>
                    <a:p>
                      <a:pPr algn="l">
                        <a:defRPr/>
                      </a:pPr>
                      <a:r>
                        <a:rPr lang="en-US" sz="3000">
                          <a:solidFill>
                            <a:srgbClr val="000000"/>
                          </a:solidFill>
                          <a:latin typeface="Arial" panose="020B0604020202020204" pitchFamily="34" charset="0"/>
                          <a:cs typeface="Arial" panose="020B0604020202020204" pitchFamily="34" charset="0"/>
                        </a:rPr>
                        <a:t>Newcastle</a:t>
                      </a:r>
                      <a:endParaRPr lang="en-US" sz="3000">
                        <a:latin typeface="Arial" panose="020B0604020202020204" pitchFamily="34" charset="0"/>
                        <a:cs typeface="Arial" panose="020B0604020202020204" pitchFamily="34" charset="0"/>
                      </a:endParaRPr>
                    </a:p>
                  </a:txBody>
                  <a:tcP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defRPr/>
                      </a:pPr>
                      <a:r>
                        <a:rPr lang="en-US" sz="3000">
                          <a:solidFill>
                            <a:srgbClr val="000000"/>
                          </a:solidFill>
                          <a:latin typeface="Arial" panose="020B0604020202020204" pitchFamily="34" charset="0"/>
                          <a:cs typeface="Arial" panose="020B0604020202020204" pitchFamily="34" charset="0"/>
                        </a:rPr>
                        <a:t>Child Care Worker</a:t>
                      </a:r>
                      <a:endParaRPr lang="en-US" sz="30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a:solidFill>
                            <a:srgbClr val="000000"/>
                          </a:solidFill>
                          <a:latin typeface="Arial" panose="020B0604020202020204" pitchFamily="34" charset="0"/>
                          <a:cs typeface="Arial" panose="020B0604020202020204" pitchFamily="34" charset="0"/>
                        </a:rPr>
                        <a:t>52%</a:t>
                      </a:r>
                      <a:endParaRPr lang="en-US" sz="30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a:pPr>
                      <a:r>
                        <a:rPr lang="en-US" sz="3000" dirty="0">
                          <a:solidFill>
                            <a:srgbClr val="000000"/>
                          </a:solidFill>
                          <a:latin typeface="Arial" panose="020B0604020202020204" pitchFamily="34" charset="0"/>
                          <a:cs typeface="Arial" panose="020B0604020202020204" pitchFamily="34" charset="0"/>
                        </a:rPr>
                        <a:t>62%</a:t>
                      </a:r>
                      <a:endParaRPr lang="en-US" sz="3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TextBox 3"/>
          <p:cNvSpPr txBox="1"/>
          <p:nvPr/>
        </p:nvSpPr>
        <p:spPr>
          <a:xfrm>
            <a:off x="293473" y="914400"/>
            <a:ext cx="12589174" cy="995682"/>
          </a:xfrm>
          <a:prstGeom prst="rect">
            <a:avLst/>
          </a:prstGeom>
        </p:spPr>
        <p:txBody>
          <a:bodyPr lIns="0" tIns="0" rIns="0" bIns="0" rtlCol="0" anchor="t">
            <a:spAutoFit/>
          </a:bodyPr>
          <a:lstStyle/>
          <a:p>
            <a:pPr algn="ctr">
              <a:lnSpc>
                <a:spcPts val="8119"/>
              </a:lnSpc>
              <a:spcBef>
                <a:spcPct val="0"/>
              </a:spcBef>
            </a:pPr>
            <a:r>
              <a:rPr lang="en-US" sz="5799">
                <a:solidFill>
                  <a:srgbClr val="2B1886"/>
                </a:solidFill>
                <a:latin typeface="Anton"/>
              </a:rPr>
              <a:t>Pay Not Keeping Up With Cost of Living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397004589"/>
              </p:ext>
            </p:extLst>
          </p:nvPr>
        </p:nvGraphicFramePr>
        <p:xfrm>
          <a:off x="4953000" y="342900"/>
          <a:ext cx="12366024" cy="9717183"/>
        </p:xfrm>
        <a:graphic>
          <a:graphicData uri="http://schemas.openxmlformats.org/drawingml/2006/table">
            <a:tbl>
              <a:tblPr/>
              <a:tblGrid>
                <a:gridCol w="7336400">
                  <a:extLst>
                    <a:ext uri="{9D8B030D-6E8A-4147-A177-3AD203B41FA5}">
                      <a16:colId xmlns:a16="http://schemas.microsoft.com/office/drawing/2014/main" val="20000"/>
                    </a:ext>
                  </a:extLst>
                </a:gridCol>
                <a:gridCol w="5029624">
                  <a:extLst>
                    <a:ext uri="{9D8B030D-6E8A-4147-A177-3AD203B41FA5}">
                      <a16:colId xmlns:a16="http://schemas.microsoft.com/office/drawing/2014/main" val="20001"/>
                    </a:ext>
                  </a:extLst>
                </a:gridCol>
              </a:tblGrid>
              <a:tr h="1356583">
                <a:tc>
                  <a:txBody>
                    <a:bodyPr/>
                    <a:lstStyle/>
                    <a:p>
                      <a:pPr algn="l">
                        <a:defRPr/>
                      </a:pPr>
                      <a:r>
                        <a:rPr lang="en-US" sz="3000" b="1" dirty="0">
                          <a:solidFill>
                            <a:srgbClr val="000000"/>
                          </a:solidFill>
                          <a:latin typeface="Arialle"/>
                        </a:rPr>
                        <a:t>Region</a:t>
                      </a:r>
                      <a:endParaRPr lang="en-US" sz="3000" b="1"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b="1" dirty="0">
                          <a:solidFill>
                            <a:srgbClr val="000000"/>
                          </a:solidFill>
                          <a:latin typeface="Arialle"/>
                        </a:rPr>
                        <a:t>Growth in Vacancies January 2020-January 2021 (%)</a:t>
                      </a:r>
                      <a:endParaRPr lang="en-US" sz="3000" b="1"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17127">
                <a:tc>
                  <a:txBody>
                    <a:bodyPr/>
                    <a:lstStyle/>
                    <a:p>
                      <a:pPr algn="l">
                        <a:defRPr/>
                      </a:pPr>
                      <a:r>
                        <a:rPr lang="en-US" sz="3000" dirty="0">
                          <a:solidFill>
                            <a:srgbClr val="000000"/>
                          </a:solidFill>
                          <a:latin typeface="Arialle"/>
                        </a:rPr>
                        <a:t>Blue Mountains, Bathurst &amp; Central West </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31%</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17127">
                <a:tc>
                  <a:txBody>
                    <a:bodyPr/>
                    <a:lstStyle/>
                    <a:p>
                      <a:pPr algn="l">
                        <a:defRPr/>
                      </a:pPr>
                      <a:r>
                        <a:rPr lang="en-US" sz="3000" dirty="0">
                          <a:solidFill>
                            <a:srgbClr val="000000"/>
                          </a:solidFill>
                          <a:latin typeface="Arialle"/>
                        </a:rPr>
                        <a:t>Gosford &amp; Central Coast</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52%</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17127">
                <a:tc>
                  <a:txBody>
                    <a:bodyPr/>
                    <a:lstStyle/>
                    <a:p>
                      <a:pPr algn="l">
                        <a:defRPr/>
                      </a:pPr>
                      <a:r>
                        <a:rPr lang="en-US" sz="3000" dirty="0">
                          <a:solidFill>
                            <a:srgbClr val="000000"/>
                          </a:solidFill>
                          <a:latin typeface="Arialle"/>
                        </a:rPr>
                        <a:t>Illawarra &amp; South Coast</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27%</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17127">
                <a:tc>
                  <a:txBody>
                    <a:bodyPr/>
                    <a:lstStyle/>
                    <a:p>
                      <a:pPr algn="l">
                        <a:defRPr/>
                      </a:pPr>
                      <a:r>
                        <a:rPr lang="en-US" sz="3000" dirty="0">
                          <a:solidFill>
                            <a:srgbClr val="000000"/>
                          </a:solidFill>
                          <a:latin typeface="Arialle"/>
                        </a:rPr>
                        <a:t>NSW North Coast</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27%</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17127">
                <a:tc>
                  <a:txBody>
                    <a:bodyPr/>
                    <a:lstStyle/>
                    <a:p>
                      <a:pPr algn="l">
                        <a:defRPr/>
                      </a:pPr>
                      <a:r>
                        <a:rPr lang="en-US" sz="3000" dirty="0">
                          <a:solidFill>
                            <a:srgbClr val="000000"/>
                          </a:solidFill>
                          <a:latin typeface="Arialle"/>
                        </a:rPr>
                        <a:t>Newcastle &amp; Hunter</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18%</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17127">
                <a:tc>
                  <a:txBody>
                    <a:bodyPr/>
                    <a:lstStyle/>
                    <a:p>
                      <a:pPr algn="l">
                        <a:defRPr/>
                      </a:pPr>
                      <a:r>
                        <a:rPr lang="en-US" sz="3000" dirty="0">
                          <a:solidFill>
                            <a:srgbClr val="000000"/>
                          </a:solidFill>
                          <a:latin typeface="Arialle"/>
                        </a:rPr>
                        <a:t>Riverina &amp; Murray</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14%</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917127">
                <a:tc>
                  <a:txBody>
                    <a:bodyPr/>
                    <a:lstStyle/>
                    <a:p>
                      <a:pPr algn="l">
                        <a:defRPr/>
                      </a:pPr>
                      <a:r>
                        <a:rPr lang="en-US" sz="3000" dirty="0">
                          <a:solidFill>
                            <a:srgbClr val="000000"/>
                          </a:solidFill>
                          <a:latin typeface="Arialle"/>
                        </a:rPr>
                        <a:t>Southern Highlands &amp; Snowy</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66%</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917127">
                <a:tc>
                  <a:txBody>
                    <a:bodyPr/>
                    <a:lstStyle/>
                    <a:p>
                      <a:pPr algn="l">
                        <a:defRPr/>
                      </a:pPr>
                      <a:r>
                        <a:rPr lang="en-US" sz="3000" dirty="0">
                          <a:solidFill>
                            <a:srgbClr val="000000"/>
                          </a:solidFill>
                          <a:latin typeface="Arialle"/>
                        </a:rPr>
                        <a:t>Tamworth and North-West NSW</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40%</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917127">
                <a:tc>
                  <a:txBody>
                    <a:bodyPr/>
                    <a:lstStyle/>
                    <a:p>
                      <a:pPr algn="l">
                        <a:defRPr/>
                      </a:pPr>
                      <a:r>
                        <a:rPr lang="en-US" sz="3000" dirty="0">
                          <a:solidFill>
                            <a:srgbClr val="000000"/>
                          </a:solidFill>
                          <a:latin typeface="Arialle"/>
                        </a:rPr>
                        <a:t>Sydney</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defRPr/>
                      </a:pPr>
                      <a:r>
                        <a:rPr lang="en-US" sz="3000" dirty="0">
                          <a:solidFill>
                            <a:srgbClr val="000000"/>
                          </a:solidFill>
                          <a:latin typeface="Arialle"/>
                        </a:rPr>
                        <a:t>53%</a:t>
                      </a:r>
                      <a:endParaRPr lang="en-US" sz="3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pic>
        <p:nvPicPr>
          <p:cNvPr id="3" name="Picture 3"/>
          <p:cNvPicPr>
            <a:picLocks noChangeAspect="1"/>
          </p:cNvPicPr>
          <p:nvPr/>
        </p:nvPicPr>
        <p:blipFill>
          <a:blip r:embed="rId2"/>
          <a:srcRect l="12605" r="58074"/>
          <a:stretch>
            <a:fillRect/>
          </a:stretch>
        </p:blipFill>
        <p:spPr>
          <a:xfrm>
            <a:off x="0" y="0"/>
            <a:ext cx="4131791" cy="10287000"/>
          </a:xfrm>
          <a:prstGeom prst="rect">
            <a:avLst/>
          </a:prstGeom>
        </p:spPr>
      </p:pic>
      <p:sp>
        <p:nvSpPr>
          <p:cNvPr id="4" name="TextBox 4"/>
          <p:cNvSpPr txBox="1"/>
          <p:nvPr/>
        </p:nvSpPr>
        <p:spPr>
          <a:xfrm>
            <a:off x="-2658091" y="342900"/>
            <a:ext cx="9447971" cy="2105025"/>
          </a:xfrm>
          <a:prstGeom prst="rect">
            <a:avLst/>
          </a:prstGeom>
        </p:spPr>
        <p:txBody>
          <a:bodyPr lIns="0" tIns="0" rIns="0" bIns="0" rtlCol="0" anchor="t">
            <a:spAutoFit/>
          </a:bodyPr>
          <a:lstStyle/>
          <a:p>
            <a:pPr algn="ctr">
              <a:lnSpc>
                <a:spcPts val="8400"/>
              </a:lnSpc>
            </a:pPr>
            <a:r>
              <a:rPr lang="en-US" sz="6000" dirty="0">
                <a:solidFill>
                  <a:srgbClr val="FFFFFF"/>
                </a:solidFill>
                <a:latin typeface="Anton"/>
              </a:rPr>
              <a:t>Shortages </a:t>
            </a:r>
          </a:p>
          <a:p>
            <a:pPr algn="ctr">
              <a:lnSpc>
                <a:spcPts val="8400"/>
              </a:lnSpc>
            </a:pPr>
            <a:r>
              <a:rPr lang="en-US" sz="6000" dirty="0">
                <a:solidFill>
                  <a:srgbClr val="FFFFFF"/>
                </a:solidFill>
                <a:latin typeface="Anton"/>
              </a:rPr>
              <a:t>Worsening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952243" y="2063578"/>
            <a:ext cx="4778976" cy="4778976"/>
          </a:xfrm>
          <a:prstGeom prst="rect">
            <a:avLst/>
          </a:prstGeom>
        </p:spPr>
      </p:pic>
      <p:grpSp>
        <p:nvGrpSpPr>
          <p:cNvPr id="3" name="Group 3"/>
          <p:cNvGrpSpPr/>
          <p:nvPr/>
        </p:nvGrpSpPr>
        <p:grpSpPr>
          <a:xfrm>
            <a:off x="3704710" y="1219530"/>
            <a:ext cx="3519744" cy="3413403"/>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780653" y="3477361"/>
            <a:ext cx="6332040" cy="4424513"/>
          </a:xfrm>
          <a:prstGeom prst="rect">
            <a:avLst/>
          </a:prstGeom>
        </p:spPr>
      </p:pic>
      <p:sp>
        <p:nvSpPr>
          <p:cNvPr id="6" name="TextBox 6"/>
          <p:cNvSpPr txBox="1"/>
          <p:nvPr/>
        </p:nvSpPr>
        <p:spPr>
          <a:xfrm>
            <a:off x="3950690" y="2272473"/>
            <a:ext cx="3027785" cy="1269418"/>
          </a:xfrm>
          <a:prstGeom prst="rect">
            <a:avLst/>
          </a:prstGeom>
        </p:spPr>
        <p:txBody>
          <a:bodyPr lIns="0" tIns="0" rIns="0" bIns="0" rtlCol="0" anchor="t">
            <a:spAutoFit/>
          </a:bodyPr>
          <a:lstStyle/>
          <a:p>
            <a:pPr algn="ctr">
              <a:lnSpc>
                <a:spcPts val="3445"/>
              </a:lnSpc>
            </a:pPr>
            <a:r>
              <a:rPr lang="en-US" sz="2460">
                <a:solidFill>
                  <a:srgbClr val="000000"/>
                </a:solidFill>
                <a:latin typeface="Antonio Bold"/>
              </a:rPr>
              <a:t>50 per cent not sure or see themselves leaving sector in 5 years time</a:t>
            </a:r>
          </a:p>
        </p:txBody>
      </p:sp>
      <p:grpSp>
        <p:nvGrpSpPr>
          <p:cNvPr id="7" name="Group 7"/>
          <p:cNvGrpSpPr/>
          <p:nvPr/>
        </p:nvGrpSpPr>
        <p:grpSpPr>
          <a:xfrm>
            <a:off x="9816174" y="6164592"/>
            <a:ext cx="3871526" cy="387152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9" name="TextBox 9"/>
          <p:cNvSpPr txBox="1"/>
          <p:nvPr/>
        </p:nvSpPr>
        <p:spPr>
          <a:xfrm>
            <a:off x="9647908" y="7651636"/>
            <a:ext cx="4393411" cy="1329138"/>
          </a:xfrm>
          <a:prstGeom prst="rect">
            <a:avLst/>
          </a:prstGeom>
        </p:spPr>
        <p:txBody>
          <a:bodyPr lIns="0" tIns="0" rIns="0" bIns="0" rtlCol="0" anchor="t">
            <a:spAutoFit/>
          </a:bodyPr>
          <a:lstStyle/>
          <a:p>
            <a:pPr algn="ctr">
              <a:lnSpc>
                <a:spcPts val="3599"/>
              </a:lnSpc>
            </a:pPr>
            <a:r>
              <a:rPr lang="en-US" sz="2570" dirty="0">
                <a:solidFill>
                  <a:srgbClr val="000000"/>
                </a:solidFill>
                <a:latin typeface="Antonio Bold"/>
              </a:rPr>
              <a:t>120,000 additional workers needed to fill these losses ++</a:t>
            </a:r>
          </a:p>
          <a:p>
            <a:pPr algn="ctr">
              <a:lnSpc>
                <a:spcPts val="3599"/>
              </a:lnSpc>
            </a:pPr>
            <a:r>
              <a:rPr lang="en-US" sz="2570" dirty="0">
                <a:solidFill>
                  <a:srgbClr val="000000"/>
                </a:solidFill>
                <a:latin typeface="Antonio Bold"/>
              </a:rPr>
              <a:t>63,000 needed by 2030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2725400" y="2781300"/>
            <a:ext cx="4724400" cy="4724400"/>
          </a:xfrm>
          <a:prstGeom prst="rect">
            <a:avLst/>
          </a:prstGeom>
        </p:spPr>
      </p:pic>
      <p:sp>
        <p:nvSpPr>
          <p:cNvPr id="3" name="TextBox 3"/>
          <p:cNvSpPr txBox="1"/>
          <p:nvPr/>
        </p:nvSpPr>
        <p:spPr>
          <a:xfrm>
            <a:off x="228600" y="1181100"/>
            <a:ext cx="4352528" cy="1129668"/>
          </a:xfrm>
          <a:prstGeom prst="rect">
            <a:avLst/>
          </a:prstGeom>
        </p:spPr>
        <p:txBody>
          <a:bodyPr wrap="square" lIns="0" tIns="0" rIns="0" bIns="0" rtlCol="0" anchor="t">
            <a:spAutoFit/>
          </a:bodyPr>
          <a:lstStyle/>
          <a:p>
            <a:pPr algn="ctr">
              <a:lnSpc>
                <a:spcPts val="9387"/>
              </a:lnSpc>
            </a:pPr>
            <a:r>
              <a:rPr lang="en-US" sz="6000" dirty="0">
                <a:solidFill>
                  <a:srgbClr val="FF914D"/>
                </a:solidFill>
                <a:latin typeface="Anton"/>
              </a:rPr>
              <a:t>Wages</a:t>
            </a:r>
          </a:p>
        </p:txBody>
      </p:sp>
      <p:sp>
        <p:nvSpPr>
          <p:cNvPr id="4" name="TextBox 4"/>
          <p:cNvSpPr txBox="1"/>
          <p:nvPr/>
        </p:nvSpPr>
        <p:spPr>
          <a:xfrm>
            <a:off x="1295400" y="3162300"/>
            <a:ext cx="10580307" cy="4847481"/>
          </a:xfrm>
          <a:prstGeom prst="rect">
            <a:avLst/>
          </a:prstGeom>
        </p:spPr>
        <p:txBody>
          <a:bodyPr wrap="square" lIns="0" tIns="0" rIns="0" bIns="0" rtlCol="0" anchor="t">
            <a:spAutoFit/>
          </a:bodyPr>
          <a:lstStyle/>
          <a:p>
            <a:pPr>
              <a:lnSpc>
                <a:spcPts val="4200"/>
              </a:lnSpc>
            </a:pPr>
            <a:r>
              <a:rPr lang="en-US" sz="4000" dirty="0">
                <a:solidFill>
                  <a:srgbClr val="000000"/>
                </a:solidFill>
                <a:latin typeface="Arialle"/>
              </a:rPr>
              <a:t>The NSW Government should: </a:t>
            </a:r>
          </a:p>
          <a:p>
            <a:pPr marL="781050" lvl="1" indent="-457200">
              <a:lnSpc>
                <a:spcPts val="4200"/>
              </a:lnSpc>
              <a:buFont typeface="Wingdings" pitchFamily="2" charset="2"/>
              <a:buChar char="Ø"/>
            </a:pPr>
            <a:r>
              <a:rPr lang="en-US" sz="4000" dirty="0">
                <a:solidFill>
                  <a:srgbClr val="000000"/>
                </a:solidFill>
                <a:latin typeface="Arialle"/>
              </a:rPr>
              <a:t>Back in the current wage case to lift wages for aged care workers by 25 per cent; and </a:t>
            </a:r>
          </a:p>
          <a:p>
            <a:pPr marL="781050" lvl="1" indent="-457200">
              <a:lnSpc>
                <a:spcPts val="4200"/>
              </a:lnSpc>
              <a:buFont typeface="Wingdings" pitchFamily="2" charset="2"/>
              <a:buChar char="Ø"/>
            </a:pPr>
            <a:r>
              <a:rPr lang="en-US" sz="4000" dirty="0">
                <a:solidFill>
                  <a:srgbClr val="000000"/>
                </a:solidFill>
                <a:latin typeface="Arialle"/>
              </a:rPr>
              <a:t>Advocate for and support changes to the Fair Work Act to include gender equality as an express object, removing the need for a ‘male comparator’ and establishing a new Fair Work Commission gender equality panel.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61379" y="1907047"/>
            <a:ext cx="2293908" cy="2570205"/>
          </a:xfrm>
          <a:prstGeom prst="rect">
            <a:avLst/>
          </a:prstGeom>
        </p:spPr>
      </p:pic>
      <p:sp>
        <p:nvSpPr>
          <p:cNvPr id="3" name="TextBox 3"/>
          <p:cNvSpPr txBox="1"/>
          <p:nvPr/>
        </p:nvSpPr>
        <p:spPr>
          <a:xfrm>
            <a:off x="4098215" y="2552700"/>
            <a:ext cx="3430265" cy="1775348"/>
          </a:xfrm>
          <a:prstGeom prst="rect">
            <a:avLst/>
          </a:prstGeom>
        </p:spPr>
        <p:txBody>
          <a:bodyPr wrap="square" lIns="0" tIns="0" rIns="0" bIns="0" rtlCol="0" anchor="t">
            <a:spAutoFit/>
          </a:bodyPr>
          <a:lstStyle/>
          <a:p>
            <a:pPr algn="ctr">
              <a:lnSpc>
                <a:spcPts val="7146"/>
              </a:lnSpc>
            </a:pPr>
            <a:r>
              <a:rPr lang="en-US" sz="5104" dirty="0">
                <a:solidFill>
                  <a:srgbClr val="FF914D"/>
                </a:solidFill>
                <a:latin typeface="Anton"/>
              </a:rPr>
              <a:t>Security of </a:t>
            </a:r>
          </a:p>
          <a:p>
            <a:pPr algn="ctr">
              <a:lnSpc>
                <a:spcPts val="7146"/>
              </a:lnSpc>
            </a:pPr>
            <a:r>
              <a:rPr lang="en-US" sz="5104" dirty="0">
                <a:solidFill>
                  <a:srgbClr val="FF914D"/>
                </a:solidFill>
                <a:latin typeface="Anton"/>
              </a:rPr>
              <a:t>Entitlements</a:t>
            </a:r>
          </a:p>
        </p:txBody>
      </p:sp>
      <p:sp>
        <p:nvSpPr>
          <p:cNvPr id="4" name="TextBox 4"/>
          <p:cNvSpPr txBox="1"/>
          <p:nvPr/>
        </p:nvSpPr>
        <p:spPr>
          <a:xfrm>
            <a:off x="1561379" y="4991100"/>
            <a:ext cx="6667500" cy="4156331"/>
          </a:xfrm>
          <a:prstGeom prst="rect">
            <a:avLst/>
          </a:prstGeom>
        </p:spPr>
        <p:txBody>
          <a:bodyPr wrap="square" lIns="0" tIns="0" rIns="0" bIns="0" rtlCol="0" anchor="t">
            <a:spAutoFit/>
          </a:bodyPr>
          <a:lstStyle/>
          <a:p>
            <a:pPr>
              <a:lnSpc>
                <a:spcPts val="3569"/>
              </a:lnSpc>
            </a:pPr>
            <a:r>
              <a:rPr lang="en-US" sz="4000" dirty="0">
                <a:solidFill>
                  <a:srgbClr val="000000"/>
                </a:solidFill>
                <a:latin typeface="Arialle"/>
              </a:rPr>
              <a:t>The NSW Government should introduce a scheme that provides portability of entitlements, including long service leave, within the NSW social services sector, similar to schemes introduced in the ACT and Victoria.</a:t>
            </a:r>
          </a:p>
        </p:txBody>
      </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210800" y="1948889"/>
            <a:ext cx="2311340" cy="2582502"/>
          </a:xfrm>
          <a:prstGeom prst="rect">
            <a:avLst/>
          </a:prstGeom>
        </p:spPr>
      </p:pic>
      <p:sp>
        <p:nvSpPr>
          <p:cNvPr id="6" name="TextBox 6"/>
          <p:cNvSpPr txBox="1"/>
          <p:nvPr/>
        </p:nvSpPr>
        <p:spPr>
          <a:xfrm>
            <a:off x="12683964" y="2552700"/>
            <a:ext cx="3800856" cy="1802942"/>
          </a:xfrm>
          <a:prstGeom prst="rect">
            <a:avLst/>
          </a:prstGeom>
        </p:spPr>
        <p:txBody>
          <a:bodyPr wrap="square" lIns="0" tIns="0" rIns="0" bIns="0" rtlCol="0" anchor="t">
            <a:spAutoFit/>
          </a:bodyPr>
          <a:lstStyle/>
          <a:p>
            <a:pPr algn="ctr">
              <a:lnSpc>
                <a:spcPts val="7200"/>
              </a:lnSpc>
            </a:pPr>
            <a:r>
              <a:rPr lang="en-US" sz="5143" dirty="0">
                <a:solidFill>
                  <a:srgbClr val="FF914D"/>
                </a:solidFill>
                <a:latin typeface="Anton"/>
              </a:rPr>
              <a:t>Paid Parental</a:t>
            </a:r>
          </a:p>
          <a:p>
            <a:pPr algn="ctr">
              <a:lnSpc>
                <a:spcPts val="7200"/>
              </a:lnSpc>
            </a:pPr>
            <a:r>
              <a:rPr lang="en-US" sz="5143" dirty="0">
                <a:solidFill>
                  <a:srgbClr val="FF914D"/>
                </a:solidFill>
                <a:latin typeface="Anton"/>
              </a:rPr>
              <a:t>Leave</a:t>
            </a:r>
          </a:p>
        </p:txBody>
      </p:sp>
      <p:sp>
        <p:nvSpPr>
          <p:cNvPr id="7" name="TextBox 7"/>
          <p:cNvSpPr txBox="1"/>
          <p:nvPr/>
        </p:nvSpPr>
        <p:spPr>
          <a:xfrm>
            <a:off x="10381402" y="4991100"/>
            <a:ext cx="7351745" cy="3595280"/>
          </a:xfrm>
          <a:prstGeom prst="rect">
            <a:avLst/>
          </a:prstGeom>
        </p:spPr>
        <p:txBody>
          <a:bodyPr wrap="square" lIns="0" tIns="0" rIns="0" bIns="0" rtlCol="0" anchor="t">
            <a:spAutoFit/>
          </a:bodyPr>
          <a:lstStyle/>
          <a:p>
            <a:pPr>
              <a:lnSpc>
                <a:spcPts val="3509"/>
              </a:lnSpc>
            </a:pPr>
            <a:r>
              <a:rPr lang="en-US" sz="4000" dirty="0">
                <a:solidFill>
                  <a:srgbClr val="000000"/>
                </a:solidFill>
                <a:latin typeface="Arialle"/>
              </a:rPr>
              <a:t>The NSW Government should advocate for the Commonwealth Government to extend the period of paid parental leave under the national scheme to at least 26 weeks, shared across the primary and secondary </a:t>
            </a:r>
            <a:r>
              <a:rPr lang="en-US" sz="4000" dirty="0" err="1">
                <a:solidFill>
                  <a:srgbClr val="000000"/>
                </a:solidFill>
                <a:latin typeface="Arialle"/>
              </a:rPr>
              <a:t>carer</a:t>
            </a:r>
            <a:r>
              <a:rPr lang="en-US" sz="4000" dirty="0">
                <a:solidFill>
                  <a:srgbClr val="000000"/>
                </a:solidFill>
                <a:latin typeface="Arialle"/>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484593" y="2857501"/>
            <a:ext cx="4724400" cy="4724400"/>
          </a:xfrm>
          <a:prstGeom prst="rect">
            <a:avLst/>
          </a:prstGeom>
        </p:spPr>
      </p:pic>
      <p:sp>
        <p:nvSpPr>
          <p:cNvPr id="3" name="TextBox 3"/>
          <p:cNvSpPr txBox="1"/>
          <p:nvPr/>
        </p:nvSpPr>
        <p:spPr>
          <a:xfrm>
            <a:off x="5208993" y="952500"/>
            <a:ext cx="3257327" cy="910506"/>
          </a:xfrm>
          <a:prstGeom prst="rect">
            <a:avLst/>
          </a:prstGeom>
        </p:spPr>
        <p:txBody>
          <a:bodyPr lIns="0" tIns="0" rIns="0" bIns="0" rtlCol="0" anchor="t">
            <a:spAutoFit/>
          </a:bodyPr>
          <a:lstStyle/>
          <a:p>
            <a:pPr algn="ctr">
              <a:lnSpc>
                <a:spcPts val="7146"/>
              </a:lnSpc>
            </a:pPr>
            <a:r>
              <a:rPr lang="en-US" sz="6000" dirty="0">
                <a:solidFill>
                  <a:srgbClr val="FFFFFF"/>
                </a:solidFill>
                <a:latin typeface="Anton"/>
              </a:rPr>
              <a:t>Diversity</a:t>
            </a:r>
          </a:p>
        </p:txBody>
      </p:sp>
      <p:sp>
        <p:nvSpPr>
          <p:cNvPr id="4" name="TextBox 4"/>
          <p:cNvSpPr txBox="1"/>
          <p:nvPr/>
        </p:nvSpPr>
        <p:spPr>
          <a:xfrm>
            <a:off x="5715000" y="2171700"/>
            <a:ext cx="11819463" cy="7707238"/>
          </a:xfrm>
          <a:prstGeom prst="rect">
            <a:avLst/>
          </a:prstGeom>
        </p:spPr>
        <p:txBody>
          <a:bodyPr wrap="square" lIns="0" tIns="0" rIns="0" bIns="0" rtlCol="0" anchor="t">
            <a:spAutoFit/>
          </a:bodyPr>
          <a:lstStyle/>
          <a:p>
            <a:pPr>
              <a:lnSpc>
                <a:spcPts val="4900"/>
              </a:lnSpc>
              <a:spcBef>
                <a:spcPct val="0"/>
              </a:spcBef>
            </a:pPr>
            <a:r>
              <a:rPr lang="en-US" sz="4000" dirty="0">
                <a:solidFill>
                  <a:srgbClr val="000000"/>
                </a:solidFill>
                <a:latin typeface="Arialle"/>
              </a:rPr>
              <a:t>Boards in the social services sector should: </a:t>
            </a:r>
          </a:p>
          <a:p>
            <a:pPr marL="712468" lvl="1" indent="-356234">
              <a:lnSpc>
                <a:spcPts val="4619"/>
              </a:lnSpc>
              <a:buFont typeface="Arial"/>
              <a:buChar char="•"/>
            </a:pPr>
            <a:r>
              <a:rPr lang="en-US" sz="4000" dirty="0">
                <a:solidFill>
                  <a:srgbClr val="000000"/>
                </a:solidFill>
                <a:latin typeface="Arialle"/>
              </a:rPr>
              <a:t>Actively encourage women to join their ranks and take on the role of chairperson;</a:t>
            </a:r>
          </a:p>
          <a:p>
            <a:pPr marL="712468" lvl="1" indent="-356234">
              <a:lnSpc>
                <a:spcPts val="4619"/>
              </a:lnSpc>
              <a:buFont typeface="Arial"/>
              <a:buChar char="•"/>
            </a:pPr>
            <a:r>
              <a:rPr lang="en-US" sz="4000" dirty="0">
                <a:solidFill>
                  <a:srgbClr val="000000"/>
                </a:solidFill>
                <a:latin typeface="Arialle"/>
              </a:rPr>
              <a:t>Take necessary steps to develop female leadership capabilities and pathways, assess their </a:t>
            </a:r>
            <a:r>
              <a:rPr lang="en-US" sz="4000" dirty="0" err="1">
                <a:solidFill>
                  <a:srgbClr val="000000"/>
                </a:solidFill>
                <a:latin typeface="Arialle"/>
              </a:rPr>
              <a:t>organisation’s</a:t>
            </a:r>
            <a:r>
              <a:rPr lang="en-US" sz="4000" dirty="0">
                <a:solidFill>
                  <a:srgbClr val="000000"/>
                </a:solidFill>
                <a:latin typeface="Arialle"/>
              </a:rPr>
              <a:t> gender pay gap and take corrective action to close it;</a:t>
            </a:r>
          </a:p>
          <a:p>
            <a:pPr marL="712468" lvl="1" indent="-356234">
              <a:lnSpc>
                <a:spcPts val="4619"/>
              </a:lnSpc>
              <a:buFont typeface="Arial"/>
              <a:buChar char="•"/>
            </a:pPr>
            <a:r>
              <a:rPr lang="en-US" sz="4000" dirty="0">
                <a:solidFill>
                  <a:srgbClr val="000000"/>
                </a:solidFill>
                <a:latin typeface="Arialle"/>
              </a:rPr>
              <a:t>Co-design, implement and monitor </a:t>
            </a:r>
            <a:r>
              <a:rPr lang="en-US" sz="4000" dirty="0" err="1">
                <a:solidFill>
                  <a:srgbClr val="000000"/>
                </a:solidFill>
                <a:latin typeface="Arialle"/>
              </a:rPr>
              <a:t>organisational</a:t>
            </a:r>
            <a:r>
              <a:rPr lang="en-US" sz="4000" dirty="0">
                <a:solidFill>
                  <a:srgbClr val="000000"/>
                </a:solidFill>
                <a:latin typeface="Arialle"/>
              </a:rPr>
              <a:t> diversity strategies to attract, support, retain and promote women from diverse backgrounds; and</a:t>
            </a:r>
          </a:p>
          <a:p>
            <a:pPr marL="712468" lvl="1" indent="-356234">
              <a:lnSpc>
                <a:spcPts val="4619"/>
              </a:lnSpc>
              <a:buFont typeface="Arial"/>
              <a:buChar char="•"/>
            </a:pPr>
            <a:r>
              <a:rPr lang="en-US" sz="4000" dirty="0">
                <a:solidFill>
                  <a:srgbClr val="000000"/>
                </a:solidFill>
                <a:latin typeface="Arialle"/>
              </a:rPr>
              <a:t>Review and update policies supporting flexible work arrangements and paid parental leave to reflect best practice.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610109" y="453528"/>
            <a:ext cx="11067782" cy="9379943"/>
          </a:xfrm>
          <a:prstGeom prst="rect">
            <a:avLst/>
          </a:prstGeom>
        </p:spPr>
      </p:pic>
      <p:sp>
        <p:nvSpPr>
          <p:cNvPr id="3" name="TextBox 3"/>
          <p:cNvSpPr txBox="1"/>
          <p:nvPr/>
        </p:nvSpPr>
        <p:spPr>
          <a:xfrm>
            <a:off x="685800" y="960983"/>
            <a:ext cx="4485794" cy="910506"/>
          </a:xfrm>
          <a:prstGeom prst="rect">
            <a:avLst/>
          </a:prstGeom>
        </p:spPr>
        <p:txBody>
          <a:bodyPr wrap="square" lIns="0" tIns="0" rIns="0" bIns="0" rtlCol="0" anchor="t">
            <a:spAutoFit/>
          </a:bodyPr>
          <a:lstStyle/>
          <a:p>
            <a:pPr algn="ctr">
              <a:lnSpc>
                <a:spcPts val="7146"/>
              </a:lnSpc>
            </a:pPr>
            <a:r>
              <a:rPr lang="en-US" sz="6000" dirty="0">
                <a:solidFill>
                  <a:srgbClr val="FF914D"/>
                </a:solidFill>
                <a:latin typeface="Anton"/>
              </a:rPr>
              <a:t>Leadership</a:t>
            </a:r>
          </a:p>
        </p:txBody>
      </p:sp>
      <p:sp>
        <p:nvSpPr>
          <p:cNvPr id="4" name="TextBox 4"/>
          <p:cNvSpPr txBox="1"/>
          <p:nvPr/>
        </p:nvSpPr>
        <p:spPr>
          <a:xfrm>
            <a:off x="1219200" y="2324100"/>
            <a:ext cx="16230600" cy="7001917"/>
          </a:xfrm>
          <a:prstGeom prst="rect">
            <a:avLst/>
          </a:prstGeom>
        </p:spPr>
        <p:txBody>
          <a:bodyPr wrap="square" lIns="0" tIns="0" rIns="0" bIns="0" rtlCol="0" anchor="t">
            <a:spAutoFit/>
          </a:bodyPr>
          <a:lstStyle/>
          <a:p>
            <a:pPr>
              <a:lnSpc>
                <a:spcPts val="4200"/>
              </a:lnSpc>
              <a:spcBef>
                <a:spcPct val="0"/>
              </a:spcBef>
            </a:pPr>
            <a:r>
              <a:rPr lang="en-US" sz="4000" dirty="0">
                <a:solidFill>
                  <a:srgbClr val="000000"/>
                </a:solidFill>
                <a:latin typeface="Arialle"/>
              </a:rPr>
              <a:t>The NSW Government should establish a NSW Workforce Innovation and Development Institute in partnership with the higher education, VET, and social service sectors.  The Institute should progress:</a:t>
            </a:r>
          </a:p>
          <a:p>
            <a:pPr marL="647700" lvl="1" indent="-323850">
              <a:lnSpc>
                <a:spcPts val="4200"/>
              </a:lnSpc>
              <a:buFont typeface="Arial"/>
              <a:buChar char="•"/>
            </a:pPr>
            <a:r>
              <a:rPr lang="en-US" sz="4000" dirty="0">
                <a:solidFill>
                  <a:srgbClr val="000000"/>
                </a:solidFill>
                <a:latin typeface="Arialle"/>
              </a:rPr>
              <a:t>An Industry Development Plan (including a workforce growth strategy);</a:t>
            </a:r>
          </a:p>
          <a:p>
            <a:pPr marL="647700" lvl="1" indent="-323850">
              <a:lnSpc>
                <a:spcPts val="4200"/>
              </a:lnSpc>
              <a:buFont typeface="Arial"/>
              <a:buChar char="•"/>
            </a:pPr>
            <a:r>
              <a:rPr lang="en-US" sz="4000" dirty="0">
                <a:solidFill>
                  <a:srgbClr val="000000"/>
                </a:solidFill>
                <a:latin typeface="Arialle"/>
              </a:rPr>
              <a:t>Initiatives to address system blockages, facilitate career pathways and support leadership development;</a:t>
            </a:r>
          </a:p>
          <a:p>
            <a:pPr marL="647700" lvl="1" indent="-323850">
              <a:lnSpc>
                <a:spcPts val="4200"/>
              </a:lnSpc>
              <a:buFont typeface="Arial"/>
              <a:buChar char="•"/>
            </a:pPr>
            <a:r>
              <a:rPr lang="en-US" sz="4000" dirty="0">
                <a:solidFill>
                  <a:srgbClr val="000000"/>
                </a:solidFill>
                <a:latin typeface="Arialle"/>
              </a:rPr>
              <a:t>Building an integrated dataset encompassing all areas of the social services workforce to inform planning, growth and transformation </a:t>
            </a:r>
          </a:p>
          <a:p>
            <a:pPr marL="647700" lvl="1" indent="-323850">
              <a:lnSpc>
                <a:spcPts val="4200"/>
              </a:lnSpc>
              <a:buFont typeface="Arial"/>
              <a:buChar char="•"/>
            </a:pPr>
            <a:r>
              <a:rPr lang="en-US" sz="4000" dirty="0">
                <a:solidFill>
                  <a:srgbClr val="000000"/>
                </a:solidFill>
                <a:latin typeface="Arialle"/>
              </a:rPr>
              <a:t>A comprehensive research program; and </a:t>
            </a:r>
          </a:p>
          <a:p>
            <a:pPr marL="647700" lvl="1" indent="-323850">
              <a:lnSpc>
                <a:spcPts val="4200"/>
              </a:lnSpc>
              <a:buFont typeface="Arial"/>
              <a:buChar char="•"/>
            </a:pPr>
            <a:r>
              <a:rPr lang="en-US" sz="4000" dirty="0">
                <a:solidFill>
                  <a:srgbClr val="000000"/>
                </a:solidFill>
                <a:latin typeface="Arialle"/>
              </a:rPr>
              <a:t>Tailored education and training opportunities, alongside practical support, to address the needs of the sector and priority groups and local communities.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2649200" y="2832143"/>
            <a:ext cx="4622714" cy="4622714"/>
          </a:xfrm>
          <a:prstGeom prst="rect">
            <a:avLst/>
          </a:prstGeom>
        </p:spPr>
      </p:pic>
      <p:sp>
        <p:nvSpPr>
          <p:cNvPr id="3" name="TextBox 3"/>
          <p:cNvSpPr txBox="1"/>
          <p:nvPr/>
        </p:nvSpPr>
        <p:spPr>
          <a:xfrm>
            <a:off x="1066800" y="1028700"/>
            <a:ext cx="11811001" cy="833562"/>
          </a:xfrm>
          <a:prstGeom prst="rect">
            <a:avLst/>
          </a:prstGeom>
        </p:spPr>
        <p:txBody>
          <a:bodyPr wrap="square" lIns="0" tIns="0" rIns="0" bIns="0" rtlCol="0" anchor="t">
            <a:spAutoFit/>
          </a:bodyPr>
          <a:lstStyle/>
          <a:p>
            <a:pPr>
              <a:lnSpc>
                <a:spcPts val="6500"/>
              </a:lnSpc>
            </a:pPr>
            <a:r>
              <a:rPr lang="en-US" sz="6000" dirty="0">
                <a:solidFill>
                  <a:srgbClr val="FFFFFF"/>
                </a:solidFill>
                <a:latin typeface="Anton"/>
              </a:rPr>
              <a:t>Adequate Funding and Certainty</a:t>
            </a:r>
          </a:p>
        </p:txBody>
      </p:sp>
      <p:sp>
        <p:nvSpPr>
          <p:cNvPr id="4" name="TextBox 4"/>
          <p:cNvSpPr txBox="1"/>
          <p:nvPr/>
        </p:nvSpPr>
        <p:spPr>
          <a:xfrm>
            <a:off x="1066800" y="2095500"/>
            <a:ext cx="10853352" cy="7836825"/>
          </a:xfrm>
          <a:prstGeom prst="rect">
            <a:avLst/>
          </a:prstGeom>
        </p:spPr>
        <p:txBody>
          <a:bodyPr wrap="square" lIns="0" tIns="0" rIns="0" bIns="0" rtlCol="0" anchor="t">
            <a:spAutoFit/>
          </a:bodyPr>
          <a:lstStyle/>
          <a:p>
            <a:pPr>
              <a:lnSpc>
                <a:spcPts val="5599"/>
              </a:lnSpc>
              <a:spcBef>
                <a:spcPct val="0"/>
              </a:spcBef>
            </a:pPr>
            <a:r>
              <a:rPr lang="en-US" sz="3999" dirty="0">
                <a:solidFill>
                  <a:srgbClr val="000000"/>
                </a:solidFill>
                <a:latin typeface="Arialle"/>
              </a:rPr>
              <a:t>The NSW Government should:</a:t>
            </a:r>
          </a:p>
          <a:p>
            <a:pPr marL="863599" lvl="1" indent="-431800">
              <a:lnSpc>
                <a:spcPts val="5599"/>
              </a:lnSpc>
              <a:buFont typeface="Arial"/>
              <a:buChar char="•"/>
            </a:pPr>
            <a:r>
              <a:rPr lang="en-US" sz="3999" dirty="0">
                <a:solidFill>
                  <a:srgbClr val="000000"/>
                </a:solidFill>
                <a:latin typeface="Arialle"/>
              </a:rPr>
              <a:t>Increase funding across the sector by 20 per cent to address chronic underfunding, and equip the sector to respond to the ongoing impacts of the COVID-19 pandemic; and</a:t>
            </a:r>
          </a:p>
          <a:p>
            <a:pPr marL="863599" lvl="1" indent="-431800">
              <a:lnSpc>
                <a:spcPts val="5599"/>
              </a:lnSpc>
              <a:buFont typeface="Arial"/>
              <a:buChar char="•"/>
            </a:pPr>
            <a:r>
              <a:rPr lang="en-US" sz="3999" dirty="0">
                <a:solidFill>
                  <a:srgbClr val="000000"/>
                </a:solidFill>
                <a:latin typeface="Arialle"/>
              </a:rPr>
              <a:t>Commit to continuity of funding, longer-term contracts and adequate indexation as the norm, to support secure jobs, a stable work environment and better career opportunities for women.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609600" y="1781777"/>
            <a:ext cx="2670903" cy="2670903"/>
          </a:xfrm>
          <a:prstGeom prst="rect">
            <a:avLst/>
          </a:prstGeom>
        </p:spPr>
      </p:pic>
      <p:sp>
        <p:nvSpPr>
          <p:cNvPr id="3" name="TextBox 3"/>
          <p:cNvSpPr txBox="1"/>
          <p:nvPr/>
        </p:nvSpPr>
        <p:spPr>
          <a:xfrm>
            <a:off x="6936911" y="2189240"/>
            <a:ext cx="10466375" cy="4526880"/>
          </a:xfrm>
          <a:prstGeom prst="rect">
            <a:avLst/>
          </a:prstGeom>
        </p:spPr>
        <p:txBody>
          <a:bodyPr lIns="0" tIns="0" rIns="0" bIns="0" rtlCol="0" anchor="t">
            <a:spAutoFit/>
          </a:bodyPr>
          <a:lstStyle/>
          <a:p>
            <a:pPr>
              <a:lnSpc>
                <a:spcPts val="9188"/>
              </a:lnSpc>
            </a:pPr>
            <a:r>
              <a:rPr lang="en-US" sz="9188" dirty="0">
                <a:solidFill>
                  <a:srgbClr val="2B1886"/>
                </a:solidFill>
                <a:latin typeface="Antonio Bold"/>
              </a:rPr>
              <a:t>Thank you</a:t>
            </a:r>
          </a:p>
          <a:p>
            <a:pPr>
              <a:lnSpc>
                <a:spcPts val="9188"/>
              </a:lnSpc>
            </a:pPr>
            <a:endParaRPr lang="en-US" sz="9188" dirty="0">
              <a:solidFill>
                <a:srgbClr val="2B1886"/>
              </a:solidFill>
              <a:latin typeface="Antonio Bold"/>
            </a:endParaRPr>
          </a:p>
          <a:p>
            <a:pPr>
              <a:lnSpc>
                <a:spcPts val="9188"/>
              </a:lnSpc>
            </a:pPr>
            <a:endParaRPr lang="en-US" sz="9188" dirty="0">
              <a:solidFill>
                <a:srgbClr val="2B1886"/>
              </a:solidFill>
              <a:latin typeface="Antonio Bold"/>
            </a:endParaRPr>
          </a:p>
          <a:p>
            <a:pPr>
              <a:lnSpc>
                <a:spcPts val="4367"/>
              </a:lnSpc>
            </a:pPr>
            <a:r>
              <a:rPr lang="en-US" sz="4367" dirty="0">
                <a:solidFill>
                  <a:srgbClr val="2B1886"/>
                </a:solidFill>
                <a:latin typeface="Antonio Bold"/>
              </a:rPr>
              <a:t>Dr Angela Jackson</a:t>
            </a:r>
          </a:p>
          <a:p>
            <a:pPr>
              <a:lnSpc>
                <a:spcPts val="3275"/>
              </a:lnSpc>
            </a:pPr>
            <a:r>
              <a:rPr lang="en-US" sz="3275" dirty="0" err="1">
                <a:solidFill>
                  <a:srgbClr val="2B1886"/>
                </a:solidFill>
                <a:latin typeface="Antonio Bold"/>
              </a:rPr>
              <a:t>angela.jackson@impacteconomics.com.au</a:t>
            </a:r>
            <a:endParaRPr lang="en-US" sz="3275" dirty="0">
              <a:solidFill>
                <a:srgbClr val="2B1886"/>
              </a:solidFill>
              <a:latin typeface="Antonio Bold"/>
            </a:endParaRPr>
          </a:p>
        </p:txBody>
      </p:sp>
      <p:pic>
        <p:nvPicPr>
          <p:cNvPr id="4" name="Picture 5">
            <a:extLst>
              <a:ext uri="{FF2B5EF4-FFF2-40B4-BE49-F238E27FC236}">
                <a16:creationId xmlns:a16="http://schemas.microsoft.com/office/drawing/2014/main" id="{0A7EC179-F034-9D46-AD6F-9CE1186AB941}"/>
              </a:ext>
            </a:extLst>
          </p:cNvPr>
          <p:cNvPicPr>
            <a:picLocks noChangeAspect="1"/>
          </p:cNvPicPr>
          <p:nvPr/>
        </p:nvPicPr>
        <p:blipFill>
          <a:blip r:embed="rId3"/>
          <a:srcRect/>
          <a:stretch>
            <a:fillRect/>
          </a:stretch>
        </p:blipFill>
        <p:spPr>
          <a:xfrm>
            <a:off x="770773" y="647700"/>
            <a:ext cx="4288876" cy="90423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956</TotalTime>
  <Words>966</Words>
  <Application>Microsoft Office PowerPoint</Application>
  <PresentationFormat>Custom</PresentationFormat>
  <Paragraphs>149</Paragraphs>
  <Slides>18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Calibri</vt:lpstr>
      <vt:lpstr>Open Sans Light Bold</vt:lpstr>
      <vt:lpstr>Open Sans Light</vt:lpstr>
      <vt:lpstr>Anton</vt:lpstr>
      <vt:lpstr>Wingdings</vt:lpstr>
      <vt:lpstr>Arial</vt:lpstr>
      <vt:lpstr>Arialle Bold</vt:lpstr>
      <vt:lpstr>Antonio Bold</vt:lpstr>
      <vt:lpstr>Arialle</vt:lpstr>
      <vt:lpstr>Arimo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IWD_SLIDES</dc:title>
  <dc:creator>Sarah Barnett</dc:creator>
  <cp:lastModifiedBy>Sarah Barnett</cp:lastModifiedBy>
  <cp:revision>5</cp:revision>
  <dcterms:created xsi:type="dcterms:W3CDTF">2006-08-16T00:00:00Z</dcterms:created>
  <dcterms:modified xsi:type="dcterms:W3CDTF">2022-03-10T22:10:52Z</dcterms:modified>
  <dc:identifier>DAE6cL_2QmI</dc:identifier>
</cp:coreProperties>
</file>